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Lst>
  <p:notesMasterIdLst>
    <p:notesMasterId r:id="rId32"/>
  </p:notesMasterIdLst>
  <p:sldIdLst>
    <p:sldId id="297" r:id="rId2"/>
    <p:sldId id="312" r:id="rId3"/>
    <p:sldId id="313" r:id="rId4"/>
    <p:sldId id="303" r:id="rId5"/>
    <p:sldId id="300" r:id="rId6"/>
    <p:sldId id="260" r:id="rId7"/>
    <p:sldId id="387" r:id="rId8"/>
    <p:sldId id="301" r:id="rId9"/>
    <p:sldId id="265" r:id="rId10"/>
    <p:sldId id="348" r:id="rId11"/>
    <p:sldId id="390" r:id="rId12"/>
    <p:sldId id="391" r:id="rId13"/>
    <p:sldId id="392" r:id="rId14"/>
    <p:sldId id="334" r:id="rId15"/>
    <p:sldId id="355" r:id="rId16"/>
    <p:sldId id="395" r:id="rId17"/>
    <p:sldId id="362" r:id="rId18"/>
    <p:sldId id="381" r:id="rId19"/>
    <p:sldId id="361" r:id="rId20"/>
    <p:sldId id="371" r:id="rId21"/>
    <p:sldId id="259" r:id="rId22"/>
    <p:sldId id="396" r:id="rId23"/>
    <p:sldId id="283" r:id="rId24"/>
    <p:sldId id="285" r:id="rId25"/>
    <p:sldId id="261" r:id="rId26"/>
    <p:sldId id="256" r:id="rId27"/>
    <p:sldId id="397" r:id="rId28"/>
    <p:sldId id="284" r:id="rId29"/>
    <p:sldId id="262" r:id="rId30"/>
    <p:sldId id="29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0" autoAdjust="0"/>
    <p:restoredTop sz="93034" autoAdjust="0"/>
  </p:normalViewPr>
  <p:slideViewPr>
    <p:cSldViewPr>
      <p:cViewPr varScale="1">
        <p:scale>
          <a:sx n="105" d="100"/>
          <a:sy n="105" d="100"/>
        </p:scale>
        <p:origin x="1794" y="114"/>
      </p:cViewPr>
      <p:guideLst>
        <p:guide orient="horz" pos="2160"/>
        <p:guide pos="2880"/>
      </p:guideLst>
    </p:cSldViewPr>
  </p:slideViewPr>
  <p:outlineViewPr>
    <p:cViewPr>
      <p:scale>
        <a:sx n="33" d="100"/>
        <a:sy n="33" d="100"/>
      </p:scale>
      <p:origin x="0" y="22700"/>
    </p:cViewPr>
  </p:outlineViewPr>
  <p:notesTextViewPr>
    <p:cViewPr>
      <p:scale>
        <a:sx n="100" d="100"/>
        <a:sy n="100" d="100"/>
      </p:scale>
      <p:origin x="0" y="0"/>
    </p:cViewPr>
  </p:notesTextViewPr>
  <p:sorterViewPr>
    <p:cViewPr>
      <p:scale>
        <a:sx n="100" d="100"/>
        <a:sy n="100" d="100"/>
      </p:scale>
      <p:origin x="0" y="730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3EB830-FB2C-404A-8636-EE755873C3B1}" type="datetimeFigureOut">
              <a:rPr lang="en-US" smtClean="0"/>
              <a:pPr/>
              <a:t>10/9/2024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03BE81-A981-4F2B-9939-3551E029E7B7}" type="slidenum">
              <a:rPr lang="en-IN" smtClean="0"/>
              <a:pPr/>
              <a:t>‹#›</a:t>
            </a:fld>
            <a:endParaRPr lang="en-IN"/>
          </a:p>
        </p:txBody>
      </p:sp>
    </p:spTree>
    <p:extLst>
      <p:ext uri="{BB962C8B-B14F-4D97-AF65-F5344CB8AC3E}">
        <p14:creationId xmlns:p14="http://schemas.microsoft.com/office/powerpoint/2010/main" val="26322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FAD04E4-36D9-4B21-8A01-75E5FDF7F8C0}" type="slidenum">
              <a:rPr lang="en-US"/>
              <a:pPr fontAlgn="base">
                <a:spcBef>
                  <a:spcPct val="0"/>
                </a:spcBef>
                <a:spcAft>
                  <a:spcPct val="0"/>
                </a:spcAft>
              </a:pPr>
              <a:t>21</a:t>
            </a:fld>
            <a:endParaRPr lang="en-US"/>
          </a:p>
        </p:txBody>
      </p:sp>
      <p:sp>
        <p:nvSpPr>
          <p:cNvPr id="696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963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Tree>
    <p:extLst>
      <p:ext uri="{BB962C8B-B14F-4D97-AF65-F5344CB8AC3E}">
        <p14:creationId xmlns:p14="http://schemas.microsoft.com/office/powerpoint/2010/main" val="3252529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3E17DB5-8B31-44A4-BED4-7CCD311DD24D}" type="slidenum">
              <a:rPr lang="en-US"/>
              <a:pPr fontAlgn="base">
                <a:spcBef>
                  <a:spcPct val="0"/>
                </a:spcBef>
                <a:spcAft>
                  <a:spcPct val="0"/>
                </a:spcAft>
              </a:pPr>
              <a:t>22</a:t>
            </a:fld>
            <a:endParaRPr lang="en-US"/>
          </a:p>
        </p:txBody>
      </p:sp>
      <p:sp>
        <p:nvSpPr>
          <p:cNvPr id="706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06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Tree>
    <p:extLst>
      <p:ext uri="{BB962C8B-B14F-4D97-AF65-F5344CB8AC3E}">
        <p14:creationId xmlns:p14="http://schemas.microsoft.com/office/powerpoint/2010/main" val="2504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BC4EB80-4081-4604-8733-00D10B10BEB0}" type="slidenum">
              <a:rPr lang="en-US"/>
              <a:pPr fontAlgn="base">
                <a:spcBef>
                  <a:spcPct val="0"/>
                </a:spcBef>
                <a:spcAft>
                  <a:spcPct val="0"/>
                </a:spcAft>
              </a:pPr>
              <a:t>26</a:t>
            </a:fld>
            <a:endParaRPr lang="en-US"/>
          </a:p>
        </p:txBody>
      </p:sp>
      <p:sp>
        <p:nvSpPr>
          <p:cNvPr id="675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758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Tree>
    <p:extLst>
      <p:ext uri="{BB962C8B-B14F-4D97-AF65-F5344CB8AC3E}">
        <p14:creationId xmlns:p14="http://schemas.microsoft.com/office/powerpoint/2010/main" val="49240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FDD808-C05E-423B-B3E0-6986CB2B64A2}"/>
              </a:ext>
            </a:extLst>
          </p:cNvPr>
          <p:cNvSpPr/>
          <p:nvPr/>
        </p:nvSpPr>
        <p:spPr>
          <a:xfrm>
            <a:off x="0" y="1219200"/>
            <a:ext cx="9144000" cy="1938992"/>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4000" b="1" kern="0" dirty="0">
                <a:latin typeface="Cambria" panose="02040503050406030204" pitchFamily="18" charset="0"/>
              </a:rPr>
              <a:t>Orientation Workshop on Outcome Based Education  &amp; Accreditation</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effectLst/>
                <a:uLnTx/>
                <a:uFillTx/>
                <a:latin typeface="Cambria" panose="02040503050406030204" pitchFamily="18" charset="0"/>
              </a:rPr>
              <a:t>10</a:t>
            </a:r>
            <a:r>
              <a:rPr kumimoji="0" lang="en-US" sz="4000" b="1" i="0" u="none" strike="noStrike" kern="0" cap="none" spc="0" normalizeH="0" baseline="30000" noProof="0" dirty="0">
                <a:ln>
                  <a:noFill/>
                </a:ln>
                <a:effectLst/>
                <a:uLnTx/>
                <a:uFillTx/>
                <a:latin typeface="Cambria" panose="02040503050406030204" pitchFamily="18" charset="0"/>
              </a:rPr>
              <a:t>th</a:t>
            </a:r>
            <a:r>
              <a:rPr kumimoji="0" lang="en-US" sz="4000" b="1" i="0" u="none" strike="noStrike" kern="0" cap="none" spc="0" normalizeH="0" baseline="0" noProof="0" dirty="0">
                <a:ln>
                  <a:noFill/>
                </a:ln>
                <a:effectLst/>
                <a:uLnTx/>
                <a:uFillTx/>
                <a:latin typeface="Cambria" panose="02040503050406030204" pitchFamily="18" charset="0"/>
              </a:rPr>
              <a:t> October, 2024</a:t>
            </a:r>
            <a:endParaRPr kumimoji="0" lang="en-US" sz="2800" b="0" i="0" u="none" strike="noStrike" kern="0" cap="none" spc="0" normalizeH="0" baseline="0" noProof="0" dirty="0">
              <a:ln>
                <a:noFill/>
              </a:ln>
              <a:effectLst/>
              <a:uLnTx/>
              <a:uFillTx/>
              <a:latin typeface="Cambria" panose="02040503050406030204" pitchFamily="18" charset="0"/>
            </a:endParaRPr>
          </a:p>
        </p:txBody>
      </p:sp>
      <p:sp>
        <p:nvSpPr>
          <p:cNvPr id="8" name="Rectangle 7">
            <a:extLst>
              <a:ext uri="{FF2B5EF4-FFF2-40B4-BE49-F238E27FC236}">
                <a16:creationId xmlns:a16="http://schemas.microsoft.com/office/drawing/2014/main" id="{21FDD808-C05E-423B-B3E0-6986CB2B64A2}"/>
              </a:ext>
            </a:extLst>
          </p:cNvPr>
          <p:cNvSpPr/>
          <p:nvPr/>
        </p:nvSpPr>
        <p:spPr>
          <a:xfrm>
            <a:off x="0" y="3733800"/>
            <a:ext cx="9220200" cy="2462213"/>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800" b="1" i="0" u="none" strike="noStrike" kern="0" cap="none" spc="0" normalizeH="0" baseline="0" noProof="0" dirty="0">
                <a:ln>
                  <a:noFill/>
                </a:ln>
                <a:solidFill>
                  <a:srgbClr val="0000CC"/>
                </a:solidFill>
                <a:effectLst/>
                <a:uLnTx/>
                <a:uFillTx/>
                <a:latin typeface="Cambria" panose="02040503050406030204" pitchFamily="18" charset="0"/>
              </a:rPr>
              <a:t>Dr. Anil Kumar </a:t>
            </a:r>
            <a:r>
              <a:rPr kumimoji="0" lang="en-US" sz="4800" b="1" i="0" u="none" strike="noStrike" kern="0" cap="none" spc="0" normalizeH="0" baseline="0" noProof="0" dirty="0" err="1">
                <a:ln>
                  <a:noFill/>
                </a:ln>
                <a:solidFill>
                  <a:srgbClr val="0000CC"/>
                </a:solidFill>
                <a:effectLst/>
                <a:uLnTx/>
                <a:uFillTx/>
                <a:latin typeface="Cambria" panose="02040503050406030204" pitchFamily="18" charset="0"/>
              </a:rPr>
              <a:t>Nassa</a:t>
            </a:r>
            <a:r>
              <a:rPr kumimoji="0" lang="en-US" sz="4800" b="1" i="0" u="none" strike="noStrike" kern="0" cap="none" spc="0" normalizeH="0" baseline="0" noProof="0" dirty="0">
                <a:ln>
                  <a:noFill/>
                </a:ln>
                <a:solidFill>
                  <a:srgbClr val="0000CC"/>
                </a:solidFill>
                <a:effectLst/>
                <a:uLnTx/>
                <a:uFillTx/>
                <a:latin typeface="Cambria" panose="02040503050406030204" pitchFamily="18" charset="0"/>
              </a:rPr>
              <a:t>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solidFill>
                  <a:srgbClr val="0000CC"/>
                </a:solidFill>
                <a:effectLst/>
                <a:uLnTx/>
                <a:uFillTx/>
                <a:latin typeface="Cambria" panose="02040503050406030204" pitchFamily="18" charset="0"/>
              </a:rPr>
              <a:t>Member Secretary</a:t>
            </a:r>
          </a:p>
          <a:p>
            <a:pPr marL="0" marR="0" lvl="0" indent="0" algn="ctr" defTabSz="914400" eaLnBrk="1" fontAlgn="auto" latinLnBrk="0" hangingPunct="1">
              <a:lnSpc>
                <a:spcPct val="100000"/>
              </a:lnSpc>
              <a:spcBef>
                <a:spcPts val="0"/>
              </a:spcBef>
              <a:spcAft>
                <a:spcPts val="0"/>
              </a:spcAft>
              <a:buClrTx/>
              <a:buSzTx/>
              <a:buFontTx/>
              <a:buNone/>
              <a:tabLst/>
              <a:defRPr/>
            </a:pPr>
            <a:r>
              <a:rPr lang="en-US" sz="2800" b="1" kern="0" dirty="0">
                <a:solidFill>
                  <a:srgbClr val="0000CC"/>
                </a:solidFill>
                <a:latin typeface="Cambria" panose="02040503050406030204" pitchFamily="18" charset="0"/>
              </a:rPr>
              <a:t>National Board of Accreditation</a:t>
            </a:r>
          </a:p>
          <a:p>
            <a:pPr lvl="0" algn="ctr">
              <a:defRPr/>
            </a:pPr>
            <a:r>
              <a:rPr lang="en-US" sz="2800" b="1" kern="0" dirty="0">
                <a:solidFill>
                  <a:srgbClr val="0000CC"/>
                </a:solidFill>
                <a:latin typeface="Cambria" panose="02040503050406030204" pitchFamily="18" charset="0"/>
              </a:rPr>
              <a:t>New Delhi-110003</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600" kern="0" dirty="0">
              <a:solidFill>
                <a:srgbClr val="0000CC"/>
              </a:solidFill>
              <a:latin typeface="Cambria" panose="02040503050406030204" pitchFamily="18" charset="0"/>
            </a:endParaRPr>
          </a:p>
        </p:txBody>
      </p:sp>
      <p:pic>
        <p:nvPicPr>
          <p:cNvPr id="9" name="Picture 8"/>
          <p:cNvPicPr>
            <a:picLocks noChangeAspect="1"/>
          </p:cNvPicPr>
          <p:nvPr/>
        </p:nvPicPr>
        <p:blipFill>
          <a:blip r:embed="rId2"/>
          <a:stretch>
            <a:fillRect/>
          </a:stretch>
        </p:blipFill>
        <p:spPr>
          <a:xfrm>
            <a:off x="7975600" y="6096001"/>
            <a:ext cx="1168400" cy="76199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3500" y="-45855"/>
            <a:ext cx="9156700" cy="624613"/>
          </a:xfrm>
          <a:prstGeom prst="rect">
            <a:avLst/>
          </a:prstGeom>
        </p:spPr>
        <p:txBody>
          <a:bodyPr vert="horz" wrap="square" lIns="0" tIns="11131" rIns="0" bIns="0" rtlCol="0">
            <a:spAutoFit/>
          </a:bodyPr>
          <a:lstStyle/>
          <a:p>
            <a:pPr algn="just">
              <a:lnSpc>
                <a:spcPct val="150000"/>
              </a:lnSpc>
              <a:spcAft>
                <a:spcPts val="750"/>
              </a:spcAft>
            </a:pPr>
            <a:r>
              <a:rPr lang="en-US" sz="3000" b="1" dirty="0">
                <a:latin typeface="Bookman Old Style" panose="02050604050505020204" pitchFamily="18" charset="0"/>
                <a:ea typeface="Calibri" panose="020F0502020204030204" pitchFamily="34" charset="0"/>
                <a:cs typeface="Mangal" panose="02040503050203030202" pitchFamily="18" charset="0"/>
              </a:rPr>
              <a:t>Award of Accreditation </a:t>
            </a:r>
            <a:r>
              <a:rPr lang="en-US" sz="3000" b="1" dirty="0">
                <a:latin typeface="Bookman Old Style" panose="02050604050505020204" pitchFamily="18" charset="0"/>
                <a:ea typeface="Calibri" pitchFamily="34" charset="0"/>
                <a:cs typeface="Vrinda" pitchFamily="34" charset="0"/>
              </a:rPr>
              <a:t>UG </a:t>
            </a:r>
            <a:r>
              <a:rPr lang="en-US" sz="3000" b="1" dirty="0">
                <a:latin typeface="Bookman Old Style" panose="02050604050505020204" pitchFamily="18" charset="0"/>
                <a:ea typeface="Calibri" panose="020F0502020204030204" pitchFamily="34" charset="0"/>
                <a:cs typeface="Mangal" panose="02040503050203030202" pitchFamily="18" charset="0"/>
              </a:rPr>
              <a:t>(</a:t>
            </a:r>
            <a:r>
              <a:rPr lang="en-US" sz="3000" b="1" dirty="0" err="1">
                <a:latin typeface="Bookman Old Style" panose="02050604050505020204" pitchFamily="18" charset="0"/>
                <a:ea typeface="Calibri" panose="020F0502020204030204" pitchFamily="34" charset="0"/>
                <a:cs typeface="Mangal" panose="02040503050203030202" pitchFamily="18" charset="0"/>
              </a:rPr>
              <a:t>Engg</a:t>
            </a:r>
            <a:r>
              <a:rPr lang="en-US" sz="3000" b="1" dirty="0">
                <a:latin typeface="Bookman Old Style" panose="02050604050505020204" pitchFamily="18" charset="0"/>
                <a:ea typeface="Calibri" panose="020F0502020204030204" pitchFamily="34" charset="0"/>
                <a:cs typeface="Mangal" panose="02040503050203030202" pitchFamily="18" charset="0"/>
              </a:rPr>
              <a:t>.,): </a:t>
            </a:r>
            <a:r>
              <a:rPr lang="en-US" sz="3000" b="1" dirty="0">
                <a:latin typeface="Bookman Old Style" panose="02050604050505020204" pitchFamily="18" charset="0"/>
                <a:ea typeface="Calibri" pitchFamily="34" charset="0"/>
                <a:cs typeface="Vrinda" pitchFamily="34" charset="0"/>
              </a:rPr>
              <a:t>Tier-I</a:t>
            </a:r>
            <a:endParaRPr lang="en-US" sz="3000" dirty="0">
              <a:latin typeface="Bookman Old Style" panose="02050604050505020204" pitchFamily="18" charset="0"/>
              <a:ea typeface="Calibri" panose="020F0502020204030204" pitchFamily="34" charset="0"/>
              <a:cs typeface="Mangal" panose="02040503050203030202" pitchFamily="18" charset="0"/>
            </a:endParaRPr>
          </a:p>
        </p:txBody>
      </p:sp>
      <p:sp>
        <p:nvSpPr>
          <p:cNvPr id="3" name="object 3"/>
          <p:cNvSpPr txBox="1">
            <a:spLocks noGrp="1"/>
          </p:cNvSpPr>
          <p:nvPr>
            <p:ph idx="1"/>
          </p:nvPr>
        </p:nvSpPr>
        <p:spPr>
          <a:xfrm>
            <a:off x="76200" y="609600"/>
            <a:ext cx="8978900" cy="6472959"/>
          </a:xfrm>
          <a:prstGeom prst="rect">
            <a:avLst/>
          </a:prstGeom>
        </p:spPr>
        <p:txBody>
          <a:bodyPr vert="horz" wrap="square" lIns="0" tIns="10574" rIns="0" bIns="0" rtlCol="0">
            <a:spAutoFit/>
          </a:bodyPr>
          <a:lstStyle/>
          <a:p>
            <a:pPr marL="0" marR="4453" indent="0" algn="just">
              <a:spcBef>
                <a:spcPts val="83"/>
              </a:spcBef>
              <a:buNone/>
            </a:pPr>
            <a:r>
              <a:rPr lang="en-US" sz="3000" b="1" dirty="0">
                <a:latin typeface="Bookman Old Style" panose="02050604050505020204" pitchFamily="18" charset="0"/>
                <a:ea typeface="Calibri" panose="020F0502020204030204" pitchFamily="34" charset="0"/>
                <a:cs typeface="Mangal" panose="02040503050203030202" pitchFamily="18" charset="0"/>
              </a:rPr>
              <a:t>Accreditation</a:t>
            </a:r>
            <a:r>
              <a:rPr lang="en-US" sz="3000" b="1" dirty="0">
                <a:latin typeface="Bookman Old Style" pitchFamily="18" charset="0"/>
              </a:rPr>
              <a:t> for Six Years</a:t>
            </a:r>
            <a:r>
              <a:rPr lang="en-US" sz="3000" b="1" spc="-22" dirty="0">
                <a:latin typeface="Bookman Old Style" pitchFamily="18" charset="0"/>
                <a:cs typeface="Arial" pitchFamily="34" charset="0"/>
              </a:rPr>
              <a:t>:</a:t>
            </a:r>
            <a:r>
              <a:rPr sz="3000" spc="-4" dirty="0">
                <a:latin typeface="Bookman Old Style" pitchFamily="18" charset="0"/>
                <a:cs typeface="Arial" pitchFamily="34" charset="0"/>
              </a:rPr>
              <a:t> </a:t>
            </a:r>
            <a:endParaRPr lang="en-IN" sz="3000" spc="-4" dirty="0">
              <a:latin typeface="Bookman Old Style" pitchFamily="18" charset="0"/>
              <a:cs typeface="Arial" pitchFamily="34" charset="0"/>
            </a:endParaRPr>
          </a:p>
          <a:p>
            <a:pPr marL="0" marR="4453" indent="0" algn="just">
              <a:spcBef>
                <a:spcPts val="83"/>
              </a:spcBef>
              <a:buNone/>
            </a:pPr>
            <a:endParaRPr lang="en-US" sz="200" spc="-4" dirty="0">
              <a:latin typeface="Arial" pitchFamily="34" charset="0"/>
              <a:cs typeface="Arial" pitchFamily="34" charset="0"/>
            </a:endParaRPr>
          </a:p>
          <a:p>
            <a:pPr marL="0" marR="4453" indent="0" algn="just">
              <a:spcBef>
                <a:spcPts val="83"/>
              </a:spcBef>
              <a:buNone/>
            </a:pPr>
            <a:endParaRPr lang="en-US" sz="400" dirty="0">
              <a:latin typeface="Bookman Old Style" pitchFamily="18" charset="0"/>
            </a:endParaRPr>
          </a:p>
          <a:p>
            <a:pPr marL="457200" marR="4453" indent="-457200" algn="just">
              <a:spcBef>
                <a:spcPts val="83"/>
              </a:spcBef>
              <a:buFont typeface="+mj-lt"/>
              <a:buAutoNum type="arabicPeriod"/>
            </a:pPr>
            <a:r>
              <a:rPr lang="en-US" sz="2300" dirty="0">
                <a:latin typeface="Bookman Old Style" pitchFamily="18" charset="0"/>
              </a:rPr>
              <a:t>There should not be any Deficiency (D) or Weakness (W) in any of the criteria and at least six criteria must be fully compliant (Y), with only 'Concerns (C)' in the remaining criteria (</a:t>
            </a:r>
            <a:r>
              <a:rPr lang="en-US" sz="2300" dirty="0">
                <a:solidFill>
                  <a:srgbClr val="FF0000"/>
                </a:solidFill>
                <a:latin typeface="Bookman Old Style" pitchFamily="18" charset="0"/>
              </a:rPr>
              <a:t>Y &gt;=6, W &amp; D=0</a:t>
            </a:r>
            <a:r>
              <a:rPr lang="en-US" sz="2300" dirty="0">
                <a:latin typeface="Bookman Old Style" pitchFamily="18" charset="0"/>
              </a:rPr>
              <a:t>).</a:t>
            </a:r>
          </a:p>
          <a:p>
            <a:pPr marL="0" marR="4453" indent="0" algn="just">
              <a:spcBef>
                <a:spcPts val="83"/>
              </a:spcBef>
              <a:buNone/>
            </a:pPr>
            <a:endParaRPr lang="en-US" sz="400" dirty="0">
              <a:latin typeface="Bookman Old Style" pitchFamily="18" charset="0"/>
            </a:endParaRPr>
          </a:p>
          <a:p>
            <a:pPr marL="457200" marR="4453" indent="-457200" algn="just">
              <a:spcBef>
                <a:spcPts val="83"/>
              </a:spcBef>
              <a:buFont typeface="+mj-lt"/>
              <a:buAutoNum type="arabicPeriod" startAt="2"/>
            </a:pPr>
            <a:r>
              <a:rPr lang="en-US" sz="2300" dirty="0">
                <a:latin typeface="Bookman Old Style" pitchFamily="18" charset="0"/>
              </a:rPr>
              <a:t>The no. of </a:t>
            </a:r>
            <a:r>
              <a:rPr lang="en-US" sz="2300" dirty="0">
                <a:solidFill>
                  <a:srgbClr val="FF0000"/>
                </a:solidFill>
                <a:latin typeface="Bookman Old Style" pitchFamily="18" charset="0"/>
              </a:rPr>
              <a:t>faculty </a:t>
            </a:r>
            <a:r>
              <a:rPr lang="en-US" sz="2300" dirty="0">
                <a:latin typeface="Bookman Old Style" pitchFamily="18" charset="0"/>
              </a:rPr>
              <a:t>having </a:t>
            </a:r>
            <a:r>
              <a:rPr lang="en-US" sz="2300" dirty="0">
                <a:solidFill>
                  <a:srgbClr val="FF0000"/>
                </a:solidFill>
                <a:latin typeface="Bookman Old Style" pitchFamily="18" charset="0"/>
              </a:rPr>
              <a:t>Ph. D </a:t>
            </a:r>
            <a:r>
              <a:rPr lang="en-US" sz="2300" dirty="0">
                <a:latin typeface="Bookman Old Style" pitchFamily="18" charset="0"/>
              </a:rPr>
              <a:t>degree available in the Department &amp; allied Departments is greater than or equal to </a:t>
            </a:r>
            <a:r>
              <a:rPr lang="en-US" sz="2300" dirty="0">
                <a:solidFill>
                  <a:srgbClr val="FF0000"/>
                </a:solidFill>
                <a:latin typeface="Bookman Old Style" pitchFamily="18" charset="0"/>
              </a:rPr>
              <a:t>20% </a:t>
            </a:r>
            <a:r>
              <a:rPr lang="en-US" sz="2300" dirty="0">
                <a:latin typeface="Bookman Old Style" pitchFamily="18" charset="0"/>
              </a:rPr>
              <a:t>of the </a:t>
            </a:r>
            <a:r>
              <a:rPr lang="en-US" sz="2300" dirty="0">
                <a:solidFill>
                  <a:srgbClr val="FF0000"/>
                </a:solidFill>
                <a:latin typeface="Bookman Old Style" pitchFamily="18" charset="0"/>
              </a:rPr>
              <a:t>required </a:t>
            </a:r>
            <a:r>
              <a:rPr lang="en-US" sz="2300" dirty="0">
                <a:latin typeface="Bookman Old Style" pitchFamily="18" charset="0"/>
              </a:rPr>
              <a:t>no. of faculty </a:t>
            </a:r>
            <a:r>
              <a:rPr lang="en-US" sz="2300" dirty="0">
                <a:solidFill>
                  <a:srgbClr val="FF0000"/>
                </a:solidFill>
                <a:latin typeface="Bookman Old Style" pitchFamily="18" charset="0"/>
              </a:rPr>
              <a:t>averaged</a:t>
            </a:r>
            <a:r>
              <a:rPr lang="en-US" sz="2300" dirty="0">
                <a:latin typeface="Bookman Old Style" pitchFamily="18" charset="0"/>
              </a:rPr>
              <a:t> over two academic years i.e. CAY and CAYm1.</a:t>
            </a:r>
          </a:p>
          <a:p>
            <a:pPr marL="0" marR="4453" indent="0" algn="just">
              <a:spcBef>
                <a:spcPts val="83"/>
              </a:spcBef>
              <a:buNone/>
            </a:pPr>
            <a:endParaRPr lang="en-US" sz="400" dirty="0">
              <a:latin typeface="Bookman Old Style" pitchFamily="18" charset="0"/>
            </a:endParaRPr>
          </a:p>
          <a:p>
            <a:pPr marL="457200" marR="4453" indent="-457200" algn="just">
              <a:spcBef>
                <a:spcPts val="83"/>
              </a:spcBef>
              <a:buFont typeface="+mj-lt"/>
              <a:buAutoNum type="arabicPeriod" startAt="3"/>
            </a:pPr>
            <a:r>
              <a:rPr lang="en-US" sz="2300" dirty="0">
                <a:latin typeface="Bookman Old Style" pitchFamily="18" charset="0"/>
              </a:rPr>
              <a:t>Student Faculty Ratio (</a:t>
            </a:r>
            <a:r>
              <a:rPr lang="en-US" sz="2300" dirty="0">
                <a:solidFill>
                  <a:srgbClr val="FF0000"/>
                </a:solidFill>
                <a:latin typeface="Bookman Old Style" pitchFamily="18" charset="0"/>
              </a:rPr>
              <a:t>SFR</a:t>
            </a:r>
            <a:r>
              <a:rPr lang="en-US" sz="2300" dirty="0">
                <a:latin typeface="Bookman Old Style" pitchFamily="18" charset="0"/>
              </a:rPr>
              <a:t>) in the Department and allied Departments should be less than or equal to </a:t>
            </a:r>
            <a:r>
              <a:rPr lang="en-US" sz="2300" dirty="0">
                <a:solidFill>
                  <a:srgbClr val="FF0000"/>
                </a:solidFill>
                <a:latin typeface="Bookman Old Style" pitchFamily="18" charset="0"/>
              </a:rPr>
              <a:t>20:1</a:t>
            </a:r>
            <a:r>
              <a:rPr lang="en-US" sz="2300" dirty="0">
                <a:latin typeface="Bookman Old Style" pitchFamily="18" charset="0"/>
              </a:rPr>
              <a:t>, </a:t>
            </a:r>
            <a:r>
              <a:rPr lang="en-US" sz="2300" dirty="0">
                <a:solidFill>
                  <a:srgbClr val="FF0000"/>
                </a:solidFill>
                <a:latin typeface="Bookman Old Style" pitchFamily="18" charset="0"/>
              </a:rPr>
              <a:t>averaged </a:t>
            </a:r>
            <a:r>
              <a:rPr lang="en-US" sz="2300" dirty="0">
                <a:latin typeface="Bookman Old Style" pitchFamily="18" charset="0"/>
              </a:rPr>
              <a:t>over 3 academic years i.e. CAY, CAYm1 and CAYm2.</a:t>
            </a:r>
          </a:p>
          <a:p>
            <a:pPr marL="0" marR="4453" indent="0" algn="just">
              <a:spcBef>
                <a:spcPts val="83"/>
              </a:spcBef>
              <a:buNone/>
            </a:pPr>
            <a:endParaRPr lang="en-US" sz="400" dirty="0">
              <a:latin typeface="Bookman Old Style" pitchFamily="18" charset="0"/>
            </a:endParaRPr>
          </a:p>
          <a:p>
            <a:pPr marL="457200" marR="4453" indent="-457200" algn="just">
              <a:spcBef>
                <a:spcPts val="83"/>
              </a:spcBef>
              <a:buFont typeface="+mj-lt"/>
              <a:buAutoNum type="arabicPeriod" startAt="4"/>
            </a:pPr>
            <a:r>
              <a:rPr lang="en-US" sz="2300" dirty="0" err="1">
                <a:solidFill>
                  <a:srgbClr val="FF0000"/>
                </a:solidFill>
                <a:latin typeface="Bookman Old Style" pitchFamily="18" charset="0"/>
              </a:rPr>
              <a:t>HoD</a:t>
            </a:r>
            <a:r>
              <a:rPr lang="en-US" sz="2300" dirty="0">
                <a:latin typeface="Bookman Old Style" pitchFamily="18" charset="0"/>
              </a:rPr>
              <a:t> should possess </a:t>
            </a:r>
            <a:r>
              <a:rPr lang="en-US" sz="2300" dirty="0">
                <a:solidFill>
                  <a:srgbClr val="FF0000"/>
                </a:solidFill>
                <a:latin typeface="Bookman Old Style" pitchFamily="18" charset="0"/>
              </a:rPr>
              <a:t>Ph.D.</a:t>
            </a:r>
            <a:r>
              <a:rPr lang="en-US" sz="2300" dirty="0">
                <a:latin typeface="Bookman Old Style" pitchFamily="18" charset="0"/>
              </a:rPr>
              <a:t> degree for the programs under consideration in the CAY.</a:t>
            </a:r>
          </a:p>
          <a:p>
            <a:pPr marR="4453" algn="just">
              <a:spcBef>
                <a:spcPts val="83"/>
              </a:spcBef>
              <a:buFont typeface="Wingdings" pitchFamily="2" charset="2"/>
              <a:buChar char="v"/>
            </a:pPr>
            <a:endParaRPr lang="en-IN" sz="1800" dirty="0"/>
          </a:p>
          <a:p>
            <a:endParaRPr sz="1800" dirty="0">
              <a:latin typeface="Times New Roman"/>
              <a:cs typeface="Times New Roman"/>
            </a:endParaRPr>
          </a:p>
        </p:txBody>
      </p:sp>
      <p:pic>
        <p:nvPicPr>
          <p:cNvPr id="5" name="Picture 4"/>
          <p:cNvPicPr>
            <a:picLocks noChangeAspect="1"/>
          </p:cNvPicPr>
          <p:nvPr/>
        </p:nvPicPr>
        <p:blipFill>
          <a:blip r:embed="rId2"/>
          <a:stretch>
            <a:fillRect/>
          </a:stretch>
        </p:blipFill>
        <p:spPr>
          <a:xfrm>
            <a:off x="7975600" y="6096001"/>
            <a:ext cx="1168400" cy="761999"/>
          </a:xfrm>
          <a:prstGeom prst="rect">
            <a:avLst/>
          </a:prstGeom>
        </p:spPr>
      </p:pic>
      <p:sp>
        <p:nvSpPr>
          <p:cNvPr id="6" name="Content Placeholder 4"/>
          <p:cNvSpPr txBox="1">
            <a:spLocks/>
          </p:cNvSpPr>
          <p:nvPr/>
        </p:nvSpPr>
        <p:spPr>
          <a:xfrm>
            <a:off x="7289800" y="6490855"/>
            <a:ext cx="787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10</a:t>
            </a:r>
            <a:endParaRPr lang="en-US" sz="2400" b="1" dirty="0">
              <a:latin typeface="Bookman Old Style" panose="02050604050505020204" pitchFamily="18" charset="0"/>
            </a:endParaRPr>
          </a:p>
        </p:txBody>
      </p:sp>
    </p:spTree>
    <p:extLst>
      <p:ext uri="{BB962C8B-B14F-4D97-AF65-F5344CB8AC3E}">
        <p14:creationId xmlns:p14="http://schemas.microsoft.com/office/powerpoint/2010/main" val="2837428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7975600" y="6553200"/>
            <a:ext cx="1168400" cy="304800"/>
          </a:xfrm>
          <a:prstGeom prst="rect">
            <a:avLst/>
          </a:prstGeom>
        </p:spPr>
      </p:pic>
      <p:sp>
        <p:nvSpPr>
          <p:cNvPr id="3" name="object 3"/>
          <p:cNvSpPr txBox="1">
            <a:spLocks noGrp="1"/>
          </p:cNvSpPr>
          <p:nvPr>
            <p:ph idx="1"/>
          </p:nvPr>
        </p:nvSpPr>
        <p:spPr>
          <a:xfrm>
            <a:off x="76200" y="457200"/>
            <a:ext cx="8915400" cy="6563753"/>
          </a:xfrm>
          <a:prstGeom prst="rect">
            <a:avLst/>
          </a:prstGeom>
        </p:spPr>
        <p:txBody>
          <a:bodyPr vert="horz" wrap="square" lIns="0" tIns="10574" rIns="0" bIns="0" rtlCol="0">
            <a:spAutoFit/>
          </a:bodyPr>
          <a:lstStyle/>
          <a:p>
            <a:pPr marL="0" marR="4453" indent="0" algn="ctr">
              <a:spcBef>
                <a:spcPts val="83"/>
              </a:spcBef>
              <a:buNone/>
            </a:pPr>
            <a:r>
              <a:rPr lang="en-US" sz="3000" b="1" dirty="0">
                <a:latin typeface="Bookman Old Style" panose="02050604050505020204" pitchFamily="18" charset="0"/>
                <a:ea typeface="Calibri" panose="020F0502020204030204" pitchFamily="34" charset="0"/>
                <a:cs typeface="Mangal" panose="02040503050203030202" pitchFamily="18" charset="0"/>
              </a:rPr>
              <a:t>Accreditation</a:t>
            </a:r>
            <a:r>
              <a:rPr lang="en-US" sz="3000" b="1" dirty="0">
                <a:latin typeface="Bookman Old Style" pitchFamily="18" charset="0"/>
              </a:rPr>
              <a:t> for Six Years: </a:t>
            </a:r>
            <a:endParaRPr lang="en-US" sz="3000" dirty="0">
              <a:latin typeface="Bookman Old Style" pitchFamily="18" charset="0"/>
            </a:endParaRPr>
          </a:p>
          <a:p>
            <a:pPr marL="457200" marR="4453" indent="-457200" algn="just">
              <a:spcBef>
                <a:spcPts val="83"/>
              </a:spcBef>
              <a:buFont typeface="+mj-lt"/>
              <a:buAutoNum type="arabicPeriod" startAt="5"/>
            </a:pPr>
            <a:r>
              <a:rPr lang="en-US" sz="2100" u="sng" dirty="0">
                <a:latin typeface="Bookman Old Style" pitchFamily="18" charset="0"/>
              </a:rPr>
              <a:t>Required no. of Professors or Associate Professors</a:t>
            </a:r>
          </a:p>
          <a:p>
            <a:pPr marL="0" marR="4453" indent="0" algn="just">
              <a:spcBef>
                <a:spcPts val="83"/>
              </a:spcBef>
              <a:buNone/>
            </a:pPr>
            <a:endParaRPr lang="en-US" sz="400" dirty="0">
              <a:latin typeface="Bookman Old Style" pitchFamily="18" charset="0"/>
            </a:endParaRPr>
          </a:p>
          <a:p>
            <a:pPr marL="747713" marR="4453" indent="-457200" algn="just">
              <a:spcBef>
                <a:spcPts val="83"/>
              </a:spcBef>
              <a:buFont typeface="Wingdings" pitchFamily="2" charset="2"/>
              <a:buChar char="v"/>
            </a:pPr>
            <a:r>
              <a:rPr lang="en-US" sz="2100" b="1" dirty="0">
                <a:latin typeface="Bookman Old Style" pitchFamily="18" charset="0"/>
              </a:rPr>
              <a:t>Case 1</a:t>
            </a:r>
            <a:r>
              <a:rPr lang="en-US" sz="2100" dirty="0">
                <a:latin typeface="Bookman Old Style" pitchFamily="18" charset="0"/>
              </a:rPr>
              <a:t>: If the Department/School is </a:t>
            </a:r>
            <a:r>
              <a:rPr lang="en-US" sz="2100" dirty="0">
                <a:solidFill>
                  <a:srgbClr val="FF0000"/>
                </a:solidFill>
                <a:latin typeface="Bookman Old Style" pitchFamily="18" charset="0"/>
              </a:rPr>
              <a:t>not running multiple UG </a:t>
            </a:r>
            <a:r>
              <a:rPr lang="en-US" sz="2100" dirty="0">
                <a:latin typeface="Bookman Old Style" pitchFamily="18" charset="0"/>
              </a:rPr>
              <a:t>(Eng.,) programs and does not have allied departments, which are running UG (</a:t>
            </a:r>
            <a:r>
              <a:rPr lang="en-US" sz="2100" dirty="0" err="1">
                <a:latin typeface="Bookman Old Style" pitchFamily="18" charset="0"/>
              </a:rPr>
              <a:t>Engg</a:t>
            </a:r>
            <a:r>
              <a:rPr lang="en-US" sz="2100" dirty="0">
                <a:latin typeface="Bookman Old Style" pitchFamily="18" charset="0"/>
              </a:rPr>
              <a:t>., ) programs, then the </a:t>
            </a:r>
            <a:r>
              <a:rPr lang="en-US" sz="2100" dirty="0">
                <a:solidFill>
                  <a:srgbClr val="FF0000"/>
                </a:solidFill>
                <a:latin typeface="Bookman Old Style" pitchFamily="18" charset="0"/>
              </a:rPr>
              <a:t>program </a:t>
            </a:r>
            <a:r>
              <a:rPr lang="en-US" sz="2100" dirty="0">
                <a:latin typeface="Bookman Old Style" pitchFamily="18" charset="0"/>
              </a:rPr>
              <a:t>under consideration </a:t>
            </a:r>
            <a:r>
              <a:rPr lang="en-US" sz="2100" dirty="0">
                <a:solidFill>
                  <a:srgbClr val="FF0000"/>
                </a:solidFill>
                <a:latin typeface="Bookman Old Style" pitchFamily="18" charset="0"/>
              </a:rPr>
              <a:t>needs </a:t>
            </a:r>
            <a:r>
              <a:rPr lang="en-US" sz="2100" dirty="0">
                <a:latin typeface="Bookman Old Style" pitchFamily="18" charset="0"/>
              </a:rPr>
              <a:t>either </a:t>
            </a:r>
            <a:r>
              <a:rPr lang="en-US" sz="2100" dirty="0">
                <a:solidFill>
                  <a:srgbClr val="FF0000"/>
                </a:solidFill>
                <a:latin typeface="Bookman Old Style" pitchFamily="18" charset="0"/>
              </a:rPr>
              <a:t>2 Professors </a:t>
            </a:r>
            <a:r>
              <a:rPr lang="en-US" sz="2100" dirty="0">
                <a:latin typeface="Bookman Old Style" pitchFamily="18" charset="0"/>
              </a:rPr>
              <a:t>or </a:t>
            </a:r>
            <a:r>
              <a:rPr lang="en-US" sz="2100" dirty="0">
                <a:solidFill>
                  <a:srgbClr val="FF0000"/>
                </a:solidFill>
                <a:latin typeface="Bookman Old Style" pitchFamily="18" charset="0"/>
              </a:rPr>
              <a:t>1 Professor</a:t>
            </a:r>
            <a:r>
              <a:rPr lang="en-US" sz="2100" dirty="0">
                <a:latin typeface="Bookman Old Style" pitchFamily="18" charset="0"/>
              </a:rPr>
              <a:t> and </a:t>
            </a:r>
            <a:r>
              <a:rPr lang="en-US" sz="2100" dirty="0">
                <a:solidFill>
                  <a:srgbClr val="FF0000"/>
                </a:solidFill>
                <a:latin typeface="Bookman Old Style" pitchFamily="18" charset="0"/>
              </a:rPr>
              <a:t>1 Associate </a:t>
            </a:r>
            <a:r>
              <a:rPr lang="en-US" sz="2100" dirty="0">
                <a:latin typeface="Bookman Old Style" pitchFamily="18" charset="0"/>
              </a:rPr>
              <a:t>Professor on a regular basis with Ph.D. degree in CAY and CAYm1.</a:t>
            </a:r>
          </a:p>
          <a:p>
            <a:pPr marL="290513" marR="4453" indent="0" algn="just">
              <a:spcBef>
                <a:spcPts val="83"/>
              </a:spcBef>
              <a:buNone/>
            </a:pPr>
            <a:endParaRPr lang="en-US" sz="400" dirty="0">
              <a:latin typeface="Bookman Old Style" pitchFamily="18" charset="0"/>
            </a:endParaRPr>
          </a:p>
          <a:p>
            <a:pPr marL="747713" marR="4453" indent="-457200" algn="just">
              <a:spcBef>
                <a:spcPts val="83"/>
              </a:spcBef>
              <a:buFont typeface="Wingdings" pitchFamily="2" charset="2"/>
              <a:buChar char="v"/>
            </a:pPr>
            <a:r>
              <a:rPr lang="en-US" sz="2100" b="1" dirty="0">
                <a:latin typeface="Bookman Old Style" pitchFamily="18" charset="0"/>
              </a:rPr>
              <a:t>Case 2</a:t>
            </a:r>
            <a:r>
              <a:rPr lang="en-US" sz="2100" dirty="0">
                <a:latin typeface="Bookman Old Style" pitchFamily="18" charset="0"/>
              </a:rPr>
              <a:t>: If the Department/School, including allied departments, is </a:t>
            </a:r>
            <a:r>
              <a:rPr lang="en-US" sz="2100" dirty="0">
                <a:solidFill>
                  <a:srgbClr val="FF0000"/>
                </a:solidFill>
                <a:latin typeface="Bookman Old Style" pitchFamily="18" charset="0"/>
              </a:rPr>
              <a:t>running multiple UG </a:t>
            </a:r>
            <a:r>
              <a:rPr lang="en-US" sz="2100" dirty="0">
                <a:latin typeface="Bookman Old Style" pitchFamily="18" charset="0"/>
              </a:rPr>
              <a:t>(</a:t>
            </a:r>
            <a:r>
              <a:rPr lang="en-US" sz="2100" dirty="0" err="1">
                <a:latin typeface="Bookman Old Style" pitchFamily="18" charset="0"/>
              </a:rPr>
              <a:t>Engg</a:t>
            </a:r>
            <a:r>
              <a:rPr lang="en-US" sz="2100" dirty="0">
                <a:latin typeface="Bookman Old Style" pitchFamily="18" charset="0"/>
              </a:rPr>
              <a:t>.,) programs, the </a:t>
            </a:r>
            <a:r>
              <a:rPr lang="en-US" sz="2100" dirty="0">
                <a:solidFill>
                  <a:srgbClr val="FF0000"/>
                </a:solidFill>
                <a:latin typeface="Bookman Old Style" pitchFamily="18" charset="0"/>
              </a:rPr>
              <a:t>program</a:t>
            </a:r>
            <a:r>
              <a:rPr lang="en-US" sz="2100" dirty="0">
                <a:latin typeface="Bookman Old Style" pitchFamily="18" charset="0"/>
              </a:rPr>
              <a:t> under consideration </a:t>
            </a:r>
            <a:r>
              <a:rPr lang="en-US" sz="2100" dirty="0">
                <a:solidFill>
                  <a:srgbClr val="FF0000"/>
                </a:solidFill>
                <a:latin typeface="Bookman Old Style" pitchFamily="18" charset="0"/>
              </a:rPr>
              <a:t>needs</a:t>
            </a:r>
            <a:r>
              <a:rPr lang="en-US" sz="2100" dirty="0">
                <a:latin typeface="Bookman Old Style" pitchFamily="18" charset="0"/>
              </a:rPr>
              <a:t> either </a:t>
            </a:r>
            <a:r>
              <a:rPr lang="en-US" sz="2100" dirty="0">
                <a:solidFill>
                  <a:srgbClr val="FF0000"/>
                </a:solidFill>
                <a:latin typeface="Bookman Old Style" pitchFamily="18" charset="0"/>
              </a:rPr>
              <a:t>2 Professors </a:t>
            </a:r>
            <a:r>
              <a:rPr lang="en-US" sz="2100" dirty="0">
                <a:latin typeface="Bookman Old Style" pitchFamily="18" charset="0"/>
              </a:rPr>
              <a:t>or </a:t>
            </a:r>
            <a:r>
              <a:rPr lang="en-US" sz="2100" dirty="0">
                <a:solidFill>
                  <a:srgbClr val="FF0000"/>
                </a:solidFill>
                <a:latin typeface="Bookman Old Style" pitchFamily="18" charset="0"/>
              </a:rPr>
              <a:t>1 Professor </a:t>
            </a:r>
            <a:r>
              <a:rPr lang="en-US" sz="2100" dirty="0">
                <a:latin typeface="Bookman Old Style" pitchFamily="18" charset="0"/>
              </a:rPr>
              <a:t>and </a:t>
            </a:r>
            <a:r>
              <a:rPr lang="en-US" sz="2100" dirty="0">
                <a:solidFill>
                  <a:srgbClr val="FF0000"/>
                </a:solidFill>
                <a:latin typeface="Bookman Old Style" pitchFamily="18" charset="0"/>
              </a:rPr>
              <a:t>1 Associate </a:t>
            </a:r>
            <a:r>
              <a:rPr lang="en-US" sz="2100" dirty="0">
                <a:latin typeface="Bookman Old Style" pitchFamily="18" charset="0"/>
              </a:rPr>
              <a:t>Professor on a regular basis with Ph.D. degree in CAY and CAYm1. </a:t>
            </a:r>
            <a:r>
              <a:rPr lang="en-US" sz="2100" dirty="0">
                <a:solidFill>
                  <a:srgbClr val="FF0000"/>
                </a:solidFill>
                <a:latin typeface="Bookman Old Style" pitchFamily="18" charset="0"/>
              </a:rPr>
              <a:t>Additionally</a:t>
            </a:r>
            <a:r>
              <a:rPr lang="en-US" sz="2100" dirty="0">
                <a:latin typeface="Bookman Old Style" pitchFamily="18" charset="0"/>
              </a:rPr>
              <a:t>, the </a:t>
            </a:r>
            <a:r>
              <a:rPr lang="en-US" sz="2100" dirty="0">
                <a:solidFill>
                  <a:srgbClr val="FF0000"/>
                </a:solidFill>
                <a:latin typeface="Bookman Old Style" pitchFamily="18" charset="0"/>
              </a:rPr>
              <a:t>remaining UG</a:t>
            </a:r>
            <a:r>
              <a:rPr lang="en-US" sz="2100" dirty="0">
                <a:latin typeface="Bookman Old Style" pitchFamily="18" charset="0"/>
              </a:rPr>
              <a:t> (</a:t>
            </a:r>
            <a:r>
              <a:rPr lang="en-US" sz="2100" dirty="0" err="1">
                <a:latin typeface="Bookman Old Style" pitchFamily="18" charset="0"/>
              </a:rPr>
              <a:t>Engg</a:t>
            </a:r>
            <a:r>
              <a:rPr lang="en-US" sz="2100" dirty="0">
                <a:latin typeface="Bookman Old Style" pitchFamily="18" charset="0"/>
              </a:rPr>
              <a:t>.,) programs (N</a:t>
            </a:r>
            <a:r>
              <a:rPr lang="en-US" sz="2100" dirty="0">
                <a:solidFill>
                  <a:srgbClr val="FF0000"/>
                </a:solidFill>
                <a:latin typeface="Bookman Old Style" pitchFamily="18" charset="0"/>
              </a:rPr>
              <a:t>*</a:t>
            </a:r>
            <a:r>
              <a:rPr lang="en-US" sz="2100" dirty="0">
                <a:latin typeface="Bookman Old Style" pitchFamily="18" charset="0"/>
              </a:rPr>
              <a:t>) need </a:t>
            </a:r>
            <a:r>
              <a:rPr lang="en-US" sz="2100" dirty="0">
                <a:solidFill>
                  <a:srgbClr val="FF0000"/>
                </a:solidFill>
                <a:latin typeface="Bookman Old Style" pitchFamily="18" charset="0"/>
              </a:rPr>
              <a:t>N Professors </a:t>
            </a:r>
            <a:r>
              <a:rPr lang="en-US" sz="2100" dirty="0">
                <a:latin typeface="Bookman Old Style" pitchFamily="18" charset="0"/>
              </a:rPr>
              <a:t>or </a:t>
            </a:r>
            <a:r>
              <a:rPr lang="en-US" sz="2100" dirty="0">
                <a:solidFill>
                  <a:srgbClr val="FF0000"/>
                </a:solidFill>
                <a:latin typeface="Bookman Old Style" pitchFamily="18" charset="0"/>
              </a:rPr>
              <a:t>N Associate</a:t>
            </a:r>
            <a:r>
              <a:rPr lang="en-US" sz="2100" dirty="0">
                <a:latin typeface="Bookman Old Style" pitchFamily="18" charset="0"/>
              </a:rPr>
              <a:t> Professors in Department/ School/ Allied departments on a regular basis with Ph.D. degree in CAY and CAYm1 in total. </a:t>
            </a:r>
          </a:p>
          <a:p>
            <a:pPr marL="0" marR="4453" indent="0" algn="just">
              <a:spcBef>
                <a:spcPts val="83"/>
              </a:spcBef>
              <a:buNone/>
            </a:pPr>
            <a:endParaRPr lang="en-US" sz="200" dirty="0">
              <a:latin typeface="Bookman Old Style" pitchFamily="18" charset="0"/>
            </a:endParaRPr>
          </a:p>
          <a:p>
            <a:pPr marL="0" marR="4453" indent="0" algn="just">
              <a:spcBef>
                <a:spcPts val="83"/>
              </a:spcBef>
              <a:buNone/>
            </a:pPr>
            <a:r>
              <a:rPr lang="en-US" sz="2100" b="1" dirty="0">
                <a:latin typeface="Bookman Old Style" pitchFamily="18" charset="0"/>
              </a:rPr>
              <a:t>Note</a:t>
            </a:r>
            <a:r>
              <a:rPr lang="en-US" sz="2100" dirty="0">
                <a:solidFill>
                  <a:srgbClr val="FF0000"/>
                </a:solidFill>
                <a:latin typeface="Bookman Old Style" pitchFamily="18" charset="0"/>
              </a:rPr>
              <a:t>*</a:t>
            </a:r>
            <a:r>
              <a:rPr lang="en-US" sz="2100" dirty="0">
                <a:latin typeface="Bookman Old Style" pitchFamily="18" charset="0"/>
              </a:rPr>
              <a:t>: Exclude the no. of Professors/Associate Professors for the UG (</a:t>
            </a:r>
            <a:r>
              <a:rPr lang="en-US" sz="2100" dirty="0" err="1">
                <a:latin typeface="Bookman Old Style" pitchFamily="18" charset="0"/>
              </a:rPr>
              <a:t>Engg</a:t>
            </a:r>
            <a:r>
              <a:rPr lang="en-US" sz="2100" dirty="0">
                <a:latin typeface="Bookman Old Style" pitchFamily="18" charset="0"/>
              </a:rPr>
              <a:t>.,) programs that have been running for less than 3 years (CAY, CAYm1)</a:t>
            </a:r>
            <a:endParaRPr sz="2300" dirty="0">
              <a:latin typeface="Bookman Old Style" pitchFamily="18" charset="0"/>
            </a:endParaRPr>
          </a:p>
        </p:txBody>
      </p:sp>
      <p:sp>
        <p:nvSpPr>
          <p:cNvPr id="7" name="Content Placeholder 4"/>
          <p:cNvSpPr txBox="1">
            <a:spLocks/>
          </p:cNvSpPr>
          <p:nvPr/>
        </p:nvSpPr>
        <p:spPr>
          <a:xfrm>
            <a:off x="7289800" y="6490855"/>
            <a:ext cx="787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11</a:t>
            </a:r>
            <a:endParaRPr lang="en-US" sz="2400" b="1" dirty="0">
              <a:latin typeface="Bookman Old Style" panose="02050604050505020204" pitchFamily="18" charset="0"/>
            </a:endParaRPr>
          </a:p>
        </p:txBody>
      </p:sp>
      <p:sp>
        <p:nvSpPr>
          <p:cNvPr id="12" name="object 2"/>
          <p:cNvSpPr txBox="1">
            <a:spLocks noGrp="1"/>
          </p:cNvSpPr>
          <p:nvPr>
            <p:ph type="title"/>
          </p:nvPr>
        </p:nvSpPr>
        <p:spPr>
          <a:xfrm>
            <a:off x="63500" y="-152400"/>
            <a:ext cx="9156700" cy="624613"/>
          </a:xfrm>
          <a:prstGeom prst="rect">
            <a:avLst/>
          </a:prstGeom>
        </p:spPr>
        <p:txBody>
          <a:bodyPr vert="horz" wrap="square" lIns="0" tIns="11131" rIns="0" bIns="0" rtlCol="0">
            <a:spAutoFit/>
          </a:bodyPr>
          <a:lstStyle/>
          <a:p>
            <a:pPr>
              <a:lnSpc>
                <a:spcPct val="150000"/>
              </a:lnSpc>
              <a:spcAft>
                <a:spcPts val="750"/>
              </a:spcAft>
            </a:pPr>
            <a:r>
              <a:rPr lang="en-US" sz="3000" b="1" dirty="0">
                <a:latin typeface="Bookman Old Style" panose="02050604050505020204" pitchFamily="18" charset="0"/>
                <a:ea typeface="Calibri" panose="020F0502020204030204" pitchFamily="34" charset="0"/>
                <a:cs typeface="Mangal" panose="02040503050203030202" pitchFamily="18" charset="0"/>
              </a:rPr>
              <a:t>Award of Accreditation </a:t>
            </a:r>
            <a:r>
              <a:rPr lang="en-US" sz="3000" b="1" dirty="0">
                <a:latin typeface="Bookman Old Style" panose="02050604050505020204" pitchFamily="18" charset="0"/>
                <a:ea typeface="Calibri" pitchFamily="34" charset="0"/>
                <a:cs typeface="Vrinda" pitchFamily="34" charset="0"/>
              </a:rPr>
              <a:t>UG </a:t>
            </a:r>
            <a:r>
              <a:rPr lang="en-US" sz="3000" b="1" dirty="0">
                <a:latin typeface="Bookman Old Style" panose="02050604050505020204" pitchFamily="18" charset="0"/>
                <a:ea typeface="Calibri" panose="020F0502020204030204" pitchFamily="34" charset="0"/>
                <a:cs typeface="Mangal" panose="02040503050203030202" pitchFamily="18" charset="0"/>
              </a:rPr>
              <a:t>(</a:t>
            </a:r>
            <a:r>
              <a:rPr lang="en-US" sz="3000" b="1" dirty="0" err="1">
                <a:latin typeface="Bookman Old Style" panose="02050604050505020204" pitchFamily="18" charset="0"/>
                <a:ea typeface="Calibri" panose="020F0502020204030204" pitchFamily="34" charset="0"/>
                <a:cs typeface="Mangal" panose="02040503050203030202" pitchFamily="18" charset="0"/>
              </a:rPr>
              <a:t>Engg</a:t>
            </a:r>
            <a:r>
              <a:rPr lang="en-US" sz="3000" b="1" dirty="0">
                <a:latin typeface="Bookman Old Style" panose="02050604050505020204" pitchFamily="18" charset="0"/>
                <a:ea typeface="Calibri" panose="020F0502020204030204" pitchFamily="34" charset="0"/>
                <a:cs typeface="Mangal" panose="02040503050203030202" pitchFamily="18" charset="0"/>
              </a:rPr>
              <a:t>.,): </a:t>
            </a:r>
            <a:r>
              <a:rPr lang="en-US" sz="3000" b="1" dirty="0">
                <a:latin typeface="Bookman Old Style" panose="02050604050505020204" pitchFamily="18" charset="0"/>
                <a:ea typeface="Calibri" pitchFamily="34" charset="0"/>
                <a:cs typeface="Vrinda" pitchFamily="34" charset="0"/>
              </a:rPr>
              <a:t>Tier-I</a:t>
            </a:r>
            <a:endParaRPr lang="en-US" sz="3000" dirty="0">
              <a:latin typeface="Bookman Old Style" panose="02050604050505020204" pitchFamily="18"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955513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103909" y="609600"/>
            <a:ext cx="9040091" cy="5516287"/>
          </a:xfrm>
          <a:prstGeom prst="rect">
            <a:avLst/>
          </a:prstGeom>
        </p:spPr>
        <p:txBody>
          <a:bodyPr vert="horz" wrap="square" lIns="0" tIns="10574" rIns="0" bIns="0" rtlCol="0">
            <a:spAutoFit/>
          </a:bodyPr>
          <a:lstStyle/>
          <a:p>
            <a:pPr marL="0" marR="4453" indent="0" algn="just">
              <a:spcBef>
                <a:spcPts val="83"/>
              </a:spcBef>
              <a:buNone/>
            </a:pPr>
            <a:r>
              <a:rPr lang="en-US" sz="3000" b="1" dirty="0">
                <a:latin typeface="Bookman Old Style" panose="02050604050505020204" pitchFamily="18" charset="0"/>
                <a:ea typeface="Calibri" panose="020F0502020204030204" pitchFamily="34" charset="0"/>
                <a:cs typeface="Mangal" panose="02040503050203030202" pitchFamily="18" charset="0"/>
              </a:rPr>
              <a:t>Accreditation</a:t>
            </a:r>
            <a:r>
              <a:rPr lang="en-US" sz="3000" b="1" dirty="0">
                <a:latin typeface="Bookman Old Style" pitchFamily="18" charset="0"/>
              </a:rPr>
              <a:t> for Three Years: </a:t>
            </a:r>
            <a:endParaRPr lang="en-IN" sz="3000" b="1" spc="-22" dirty="0">
              <a:latin typeface="Bookman Old Style" pitchFamily="18" charset="0"/>
              <a:cs typeface="Arial" pitchFamily="34" charset="0"/>
            </a:endParaRPr>
          </a:p>
          <a:p>
            <a:pPr marL="0" marR="4453" indent="0" algn="just">
              <a:spcBef>
                <a:spcPts val="83"/>
              </a:spcBef>
              <a:buNone/>
            </a:pPr>
            <a:endParaRPr lang="en-US" sz="200" spc="-4" dirty="0">
              <a:latin typeface="Arial" pitchFamily="34" charset="0"/>
              <a:cs typeface="Arial" pitchFamily="34" charset="0"/>
            </a:endParaRPr>
          </a:p>
          <a:p>
            <a:pPr marL="0" marR="4453" indent="0" algn="just">
              <a:spcBef>
                <a:spcPts val="83"/>
              </a:spcBef>
              <a:buNone/>
            </a:pPr>
            <a:endParaRPr lang="en-US" sz="400" dirty="0">
              <a:latin typeface="Bookman Old Style" pitchFamily="18" charset="0"/>
            </a:endParaRPr>
          </a:p>
          <a:p>
            <a:pPr marL="457200" marR="4453" lvl="0" indent="-457200" algn="just">
              <a:spcBef>
                <a:spcPts val="83"/>
              </a:spcBef>
              <a:buFont typeface="+mj-lt"/>
              <a:buAutoNum type="arabicPeriod"/>
            </a:pPr>
            <a:r>
              <a:rPr lang="en-US" sz="2300" dirty="0">
                <a:latin typeface="Bookman Old Style" pitchFamily="18" charset="0"/>
              </a:rPr>
              <a:t>There should not be any Deficiency (D) and at least </a:t>
            </a:r>
            <a:r>
              <a:rPr lang="en-US" sz="2300" dirty="0">
                <a:solidFill>
                  <a:srgbClr val="FF0000"/>
                </a:solidFill>
                <a:latin typeface="Bookman Old Style" pitchFamily="18" charset="0"/>
              </a:rPr>
              <a:t>three criteria </a:t>
            </a:r>
            <a:r>
              <a:rPr lang="en-US" sz="2300" dirty="0">
                <a:latin typeface="Bookman Old Style" pitchFamily="18" charset="0"/>
              </a:rPr>
              <a:t>must be fully </a:t>
            </a:r>
            <a:r>
              <a:rPr lang="en-US" sz="2300" dirty="0">
                <a:solidFill>
                  <a:srgbClr val="FF0000"/>
                </a:solidFill>
                <a:latin typeface="Bookman Old Style" pitchFamily="18" charset="0"/>
              </a:rPr>
              <a:t>compliant</a:t>
            </a:r>
            <a:r>
              <a:rPr lang="en-US" sz="2300" dirty="0">
                <a:latin typeface="Bookman Old Style" pitchFamily="18" charset="0"/>
              </a:rPr>
              <a:t> (Y).</a:t>
            </a:r>
          </a:p>
          <a:p>
            <a:pPr marL="0" marR="4453" indent="0" algn="just">
              <a:spcBef>
                <a:spcPts val="83"/>
              </a:spcBef>
              <a:buNone/>
            </a:pPr>
            <a:endParaRPr lang="en-US" sz="400" dirty="0">
              <a:latin typeface="Bookman Old Style" pitchFamily="18" charset="0"/>
            </a:endParaRPr>
          </a:p>
          <a:p>
            <a:pPr marL="0" marR="4453" indent="0" algn="just">
              <a:spcBef>
                <a:spcPts val="83"/>
              </a:spcBef>
              <a:buNone/>
            </a:pPr>
            <a:endParaRPr lang="en-US" sz="600" dirty="0">
              <a:latin typeface="Bookman Old Style" pitchFamily="18" charset="0"/>
            </a:endParaRPr>
          </a:p>
          <a:p>
            <a:pPr marL="457200" marR="4453" indent="-457200" algn="just">
              <a:spcBef>
                <a:spcPts val="83"/>
              </a:spcBef>
              <a:buFont typeface="+mj-lt"/>
              <a:buAutoNum type="arabicPeriod" startAt="2"/>
            </a:pPr>
            <a:r>
              <a:rPr lang="en-US" sz="2300" dirty="0">
                <a:latin typeface="Bookman Old Style" pitchFamily="18" charset="0"/>
              </a:rPr>
              <a:t>The no. of </a:t>
            </a:r>
            <a:r>
              <a:rPr lang="en-US" sz="2300" dirty="0">
                <a:solidFill>
                  <a:srgbClr val="FF0000"/>
                </a:solidFill>
                <a:latin typeface="Bookman Old Style" pitchFamily="18" charset="0"/>
              </a:rPr>
              <a:t>faculty</a:t>
            </a:r>
            <a:r>
              <a:rPr lang="en-US" sz="2300" dirty="0">
                <a:latin typeface="Bookman Old Style" pitchFamily="18" charset="0"/>
              </a:rPr>
              <a:t> having Ph. D degree available in the Department &amp; allied Departments is greater than or equal to </a:t>
            </a:r>
            <a:r>
              <a:rPr lang="en-US" sz="2300" dirty="0">
                <a:solidFill>
                  <a:srgbClr val="FF0000"/>
                </a:solidFill>
                <a:latin typeface="Bookman Old Style" pitchFamily="18" charset="0"/>
              </a:rPr>
              <a:t>20%</a:t>
            </a:r>
            <a:r>
              <a:rPr lang="en-US" sz="2300" dirty="0">
                <a:latin typeface="Bookman Old Style" pitchFamily="18" charset="0"/>
              </a:rPr>
              <a:t> of the required no. of faculty </a:t>
            </a:r>
            <a:r>
              <a:rPr lang="en-US" sz="2300" dirty="0">
                <a:solidFill>
                  <a:srgbClr val="FF0000"/>
                </a:solidFill>
                <a:latin typeface="Bookman Old Style" pitchFamily="18" charset="0"/>
              </a:rPr>
              <a:t>averaged</a:t>
            </a:r>
            <a:r>
              <a:rPr lang="en-US" sz="2300" dirty="0">
                <a:latin typeface="Bookman Old Style" pitchFamily="18" charset="0"/>
              </a:rPr>
              <a:t> over two academic years i.e. CAY and CAYm1.</a:t>
            </a:r>
          </a:p>
          <a:p>
            <a:pPr marL="0" marR="4453" indent="0" algn="just">
              <a:spcBef>
                <a:spcPts val="83"/>
              </a:spcBef>
              <a:buNone/>
            </a:pPr>
            <a:endParaRPr lang="en-US" sz="400" dirty="0">
              <a:latin typeface="Bookman Old Style" pitchFamily="18" charset="0"/>
            </a:endParaRPr>
          </a:p>
          <a:p>
            <a:pPr marL="457200" marR="4453" indent="-457200" algn="just">
              <a:spcBef>
                <a:spcPts val="83"/>
              </a:spcBef>
              <a:buFont typeface="+mj-lt"/>
              <a:buAutoNum type="arabicPeriod" startAt="3"/>
            </a:pPr>
            <a:r>
              <a:rPr lang="en-US" sz="2300" dirty="0">
                <a:latin typeface="Bookman Old Style" pitchFamily="18" charset="0"/>
              </a:rPr>
              <a:t>Student Faculty Ratio (</a:t>
            </a:r>
            <a:r>
              <a:rPr lang="en-US" sz="2300" dirty="0">
                <a:solidFill>
                  <a:srgbClr val="FF0000"/>
                </a:solidFill>
                <a:latin typeface="Bookman Old Style" pitchFamily="18" charset="0"/>
              </a:rPr>
              <a:t>SFR</a:t>
            </a:r>
            <a:r>
              <a:rPr lang="en-US" sz="2300" dirty="0">
                <a:latin typeface="Bookman Old Style" pitchFamily="18" charset="0"/>
              </a:rPr>
              <a:t>) in the Department and allied Departments should be less than or equal to </a:t>
            </a:r>
            <a:r>
              <a:rPr lang="en-US" sz="2300" dirty="0">
                <a:solidFill>
                  <a:srgbClr val="FF0000"/>
                </a:solidFill>
                <a:latin typeface="Bookman Old Style" pitchFamily="18" charset="0"/>
              </a:rPr>
              <a:t>25:1</a:t>
            </a:r>
            <a:r>
              <a:rPr lang="en-US" sz="2300" dirty="0">
                <a:latin typeface="Bookman Old Style" pitchFamily="18" charset="0"/>
              </a:rPr>
              <a:t>, </a:t>
            </a:r>
            <a:r>
              <a:rPr lang="en-US" sz="2300" dirty="0">
                <a:solidFill>
                  <a:srgbClr val="FF0000"/>
                </a:solidFill>
                <a:latin typeface="Bookman Old Style" pitchFamily="18" charset="0"/>
              </a:rPr>
              <a:t>averaged</a:t>
            </a:r>
            <a:r>
              <a:rPr lang="en-US" sz="2300" dirty="0">
                <a:latin typeface="Bookman Old Style" pitchFamily="18" charset="0"/>
              </a:rPr>
              <a:t> over 3 academic years i.e. CAY, CAYm1 and CAYm2.</a:t>
            </a:r>
          </a:p>
          <a:p>
            <a:pPr marL="0" marR="4453" indent="0" algn="just">
              <a:spcBef>
                <a:spcPts val="83"/>
              </a:spcBef>
              <a:buNone/>
            </a:pPr>
            <a:endParaRPr lang="en-US" sz="600" dirty="0">
              <a:latin typeface="Bookman Old Style" pitchFamily="18" charset="0"/>
            </a:endParaRPr>
          </a:p>
          <a:p>
            <a:pPr marL="457200" marR="4453" indent="-457200" algn="just">
              <a:spcBef>
                <a:spcPts val="83"/>
              </a:spcBef>
              <a:buFont typeface="+mj-lt"/>
              <a:buAutoNum type="arabicPeriod" startAt="4"/>
            </a:pPr>
            <a:r>
              <a:rPr lang="en-US" sz="2300" dirty="0" err="1">
                <a:solidFill>
                  <a:srgbClr val="FF0000"/>
                </a:solidFill>
                <a:latin typeface="Bookman Old Style" pitchFamily="18" charset="0"/>
              </a:rPr>
              <a:t>HoD</a:t>
            </a:r>
            <a:r>
              <a:rPr lang="en-US" sz="2300" dirty="0">
                <a:latin typeface="Bookman Old Style" pitchFamily="18" charset="0"/>
              </a:rPr>
              <a:t> should possess </a:t>
            </a:r>
            <a:r>
              <a:rPr lang="en-US" sz="2300" dirty="0">
                <a:solidFill>
                  <a:srgbClr val="FF0000"/>
                </a:solidFill>
                <a:latin typeface="Bookman Old Style" pitchFamily="18" charset="0"/>
              </a:rPr>
              <a:t>Ph.D.</a:t>
            </a:r>
            <a:r>
              <a:rPr lang="en-US" sz="2300" dirty="0">
                <a:latin typeface="Bookman Old Style" pitchFamily="18" charset="0"/>
              </a:rPr>
              <a:t> degree for the programs under consideration in the CAY.</a:t>
            </a:r>
          </a:p>
          <a:p>
            <a:pPr marR="4453" algn="just">
              <a:spcBef>
                <a:spcPts val="83"/>
              </a:spcBef>
              <a:buFont typeface="Wingdings" pitchFamily="2" charset="2"/>
              <a:buChar char="v"/>
            </a:pPr>
            <a:endParaRPr lang="en-IN" sz="1800" dirty="0"/>
          </a:p>
          <a:p>
            <a:endParaRPr sz="1800" dirty="0">
              <a:latin typeface="Times New Roman"/>
              <a:cs typeface="Times New Roman"/>
            </a:endParaRPr>
          </a:p>
        </p:txBody>
      </p:sp>
      <p:pic>
        <p:nvPicPr>
          <p:cNvPr id="6" name="Picture 5"/>
          <p:cNvPicPr>
            <a:picLocks noChangeAspect="1"/>
          </p:cNvPicPr>
          <p:nvPr/>
        </p:nvPicPr>
        <p:blipFill>
          <a:blip r:embed="rId2"/>
          <a:stretch>
            <a:fillRect/>
          </a:stretch>
        </p:blipFill>
        <p:spPr>
          <a:xfrm>
            <a:off x="7975600" y="6096001"/>
            <a:ext cx="1168400" cy="761999"/>
          </a:xfrm>
          <a:prstGeom prst="rect">
            <a:avLst/>
          </a:prstGeom>
        </p:spPr>
      </p:pic>
      <p:sp>
        <p:nvSpPr>
          <p:cNvPr id="7" name="Content Placeholder 4"/>
          <p:cNvSpPr txBox="1">
            <a:spLocks/>
          </p:cNvSpPr>
          <p:nvPr/>
        </p:nvSpPr>
        <p:spPr>
          <a:xfrm>
            <a:off x="7289800" y="6490855"/>
            <a:ext cx="787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12</a:t>
            </a:r>
            <a:endParaRPr lang="en-US" sz="2400" b="1" dirty="0">
              <a:latin typeface="Bookman Old Style" panose="02050604050505020204" pitchFamily="18" charset="0"/>
            </a:endParaRPr>
          </a:p>
        </p:txBody>
      </p:sp>
      <p:sp>
        <p:nvSpPr>
          <p:cNvPr id="10" name="object 2"/>
          <p:cNvSpPr txBox="1">
            <a:spLocks noGrp="1"/>
          </p:cNvSpPr>
          <p:nvPr>
            <p:ph type="title"/>
          </p:nvPr>
        </p:nvSpPr>
        <p:spPr>
          <a:xfrm>
            <a:off x="63500" y="-85417"/>
            <a:ext cx="9156700" cy="703737"/>
          </a:xfrm>
          <a:prstGeom prst="rect">
            <a:avLst/>
          </a:prstGeom>
        </p:spPr>
        <p:txBody>
          <a:bodyPr vert="horz" wrap="square" lIns="0" tIns="11131" rIns="0" bIns="0" rtlCol="0">
            <a:spAutoFit/>
          </a:bodyPr>
          <a:lstStyle/>
          <a:p>
            <a:pPr algn="just">
              <a:lnSpc>
                <a:spcPct val="150000"/>
              </a:lnSpc>
              <a:spcAft>
                <a:spcPts val="750"/>
              </a:spcAft>
            </a:pPr>
            <a:r>
              <a:rPr lang="en-US" sz="3000" b="1" dirty="0">
                <a:latin typeface="Bookman Old Style" panose="02050604050505020204" pitchFamily="18" charset="0"/>
                <a:ea typeface="Calibri" panose="020F0502020204030204" pitchFamily="34" charset="0"/>
                <a:cs typeface="Mangal" panose="02040503050203030202" pitchFamily="18" charset="0"/>
              </a:rPr>
              <a:t>Award of Accreditation for </a:t>
            </a:r>
            <a:r>
              <a:rPr lang="en-US" sz="3000" b="1" dirty="0">
                <a:latin typeface="Bookman Old Style" panose="02050604050505020204" pitchFamily="18" charset="0"/>
                <a:ea typeface="Calibri" pitchFamily="34" charset="0"/>
                <a:cs typeface="Vrinda" pitchFamily="34" charset="0"/>
              </a:rPr>
              <a:t>UG </a:t>
            </a:r>
            <a:r>
              <a:rPr lang="en-US" sz="3000" b="1" dirty="0">
                <a:latin typeface="Bookman Old Style" panose="02050604050505020204" pitchFamily="18" charset="0"/>
                <a:ea typeface="Calibri" panose="020F0502020204030204" pitchFamily="34" charset="0"/>
                <a:cs typeface="Mangal" panose="02040503050203030202" pitchFamily="18" charset="0"/>
              </a:rPr>
              <a:t>(</a:t>
            </a:r>
            <a:r>
              <a:rPr lang="en-US" sz="3000" b="1" dirty="0" err="1">
                <a:latin typeface="Bookman Old Style" panose="02050604050505020204" pitchFamily="18" charset="0"/>
                <a:ea typeface="Calibri" panose="020F0502020204030204" pitchFamily="34" charset="0"/>
                <a:cs typeface="Mangal" panose="02040503050203030202" pitchFamily="18" charset="0"/>
              </a:rPr>
              <a:t>Engg</a:t>
            </a:r>
            <a:r>
              <a:rPr lang="en-US" sz="3000" b="1" dirty="0">
                <a:latin typeface="Bookman Old Style" panose="02050604050505020204" pitchFamily="18" charset="0"/>
                <a:ea typeface="Calibri" panose="020F0502020204030204" pitchFamily="34" charset="0"/>
                <a:cs typeface="Mangal" panose="02040503050203030202" pitchFamily="18" charset="0"/>
              </a:rPr>
              <a:t>.,): </a:t>
            </a:r>
            <a:r>
              <a:rPr lang="en-US" sz="3000" b="1" dirty="0">
                <a:latin typeface="Bookman Old Style" panose="02050604050505020204" pitchFamily="18" charset="0"/>
                <a:ea typeface="Calibri" pitchFamily="34" charset="0"/>
                <a:cs typeface="Vrinda" pitchFamily="34" charset="0"/>
              </a:rPr>
              <a:t>Tier-I</a:t>
            </a:r>
            <a:endParaRPr lang="en-US" sz="3000" dirty="0">
              <a:latin typeface="Bookman Old Style" panose="02050604050505020204" pitchFamily="18"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958326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76200" y="304800"/>
            <a:ext cx="8991600" cy="3837366"/>
          </a:xfrm>
          <a:prstGeom prst="rect">
            <a:avLst/>
          </a:prstGeom>
        </p:spPr>
        <p:txBody>
          <a:bodyPr vert="horz" wrap="square" lIns="0" tIns="10574" rIns="0" bIns="0" rtlCol="0">
            <a:spAutoFit/>
          </a:bodyPr>
          <a:lstStyle/>
          <a:p>
            <a:pPr marL="0" marR="4453" indent="0" algn="just">
              <a:spcBef>
                <a:spcPts val="83"/>
              </a:spcBef>
              <a:buNone/>
            </a:pPr>
            <a:endParaRPr lang="en-US" sz="200" spc="-4" dirty="0">
              <a:latin typeface="Arial" pitchFamily="34" charset="0"/>
              <a:cs typeface="Arial" pitchFamily="34" charset="0"/>
            </a:endParaRPr>
          </a:p>
          <a:p>
            <a:pPr marL="0" marR="4453" indent="0" algn="just">
              <a:spcBef>
                <a:spcPts val="83"/>
              </a:spcBef>
              <a:buNone/>
            </a:pPr>
            <a:endParaRPr lang="en-US" sz="400" dirty="0">
              <a:latin typeface="Bookman Old Style" pitchFamily="18" charset="0"/>
            </a:endParaRPr>
          </a:p>
          <a:p>
            <a:pPr marL="0" marR="4453" indent="0" algn="ctr">
              <a:spcBef>
                <a:spcPts val="83"/>
              </a:spcBef>
              <a:buNone/>
            </a:pPr>
            <a:r>
              <a:rPr lang="en-US" sz="3000" b="1" dirty="0">
                <a:latin typeface="Bookman Old Style" panose="02050604050505020204" pitchFamily="18" charset="0"/>
                <a:ea typeface="Calibri" panose="020F0502020204030204" pitchFamily="34" charset="0"/>
                <a:cs typeface="Mangal" panose="02040503050203030202" pitchFamily="18" charset="0"/>
              </a:rPr>
              <a:t>Accreditation</a:t>
            </a:r>
            <a:r>
              <a:rPr lang="en-US" sz="3000" b="1" dirty="0">
                <a:latin typeface="Bookman Old Style" pitchFamily="18" charset="0"/>
              </a:rPr>
              <a:t> for Three Years </a:t>
            </a:r>
          </a:p>
          <a:p>
            <a:pPr marL="0" marR="4453" indent="0" algn="just">
              <a:spcBef>
                <a:spcPts val="83"/>
              </a:spcBef>
              <a:buNone/>
            </a:pPr>
            <a:endParaRPr lang="en-US" sz="3000" dirty="0">
              <a:solidFill>
                <a:srgbClr val="FF0000"/>
              </a:solidFill>
              <a:latin typeface="Bookman Old Style" pitchFamily="18" charset="0"/>
            </a:endParaRPr>
          </a:p>
          <a:p>
            <a:pPr marL="457200" marR="4453" indent="-457200" algn="just">
              <a:spcBef>
                <a:spcPts val="83"/>
              </a:spcBef>
              <a:buFont typeface="+mj-lt"/>
              <a:buAutoNum type="arabicPeriod" startAt="5"/>
            </a:pPr>
            <a:r>
              <a:rPr lang="en-US" sz="2100" u="sng" dirty="0">
                <a:latin typeface="Bookman Old Style" pitchFamily="18" charset="0"/>
              </a:rPr>
              <a:t>Required no. of Professors or Associate Professors</a:t>
            </a:r>
          </a:p>
          <a:p>
            <a:pPr marL="0" marR="4453" indent="0" algn="just">
              <a:spcBef>
                <a:spcPts val="83"/>
              </a:spcBef>
              <a:buNone/>
            </a:pPr>
            <a:endParaRPr lang="en-US" sz="2100" u="sng" dirty="0">
              <a:latin typeface="Bookman Old Style" pitchFamily="18" charset="0"/>
            </a:endParaRPr>
          </a:p>
          <a:p>
            <a:pPr marL="0" marR="4453" indent="0" algn="just">
              <a:spcBef>
                <a:spcPts val="83"/>
              </a:spcBef>
              <a:buNone/>
            </a:pPr>
            <a:endParaRPr lang="en-US" sz="400" dirty="0">
              <a:latin typeface="Bookman Old Style" pitchFamily="18" charset="0"/>
            </a:endParaRPr>
          </a:p>
          <a:p>
            <a:pPr marL="747713" marR="4453" indent="-457200" algn="just">
              <a:spcBef>
                <a:spcPts val="83"/>
              </a:spcBef>
              <a:buFont typeface="Wingdings" pitchFamily="2" charset="2"/>
              <a:buChar char="v"/>
            </a:pPr>
            <a:r>
              <a:rPr lang="en-US" sz="2100" b="1" dirty="0">
                <a:latin typeface="Bookman Old Style" pitchFamily="18" charset="0"/>
              </a:rPr>
              <a:t>Case 1</a:t>
            </a:r>
            <a:r>
              <a:rPr lang="en-US" sz="2100" dirty="0">
                <a:latin typeface="Bookman Old Style" pitchFamily="18" charset="0"/>
              </a:rPr>
              <a:t>: If the Department/School is </a:t>
            </a:r>
            <a:r>
              <a:rPr lang="en-US" sz="2100" dirty="0">
                <a:solidFill>
                  <a:srgbClr val="FF0000"/>
                </a:solidFill>
                <a:latin typeface="Bookman Old Style" pitchFamily="18" charset="0"/>
              </a:rPr>
              <a:t>not running multiple UG </a:t>
            </a:r>
            <a:r>
              <a:rPr lang="en-US" sz="2100" dirty="0">
                <a:latin typeface="Bookman Old Style" pitchFamily="18" charset="0"/>
              </a:rPr>
              <a:t>(Eng.,) programs and does not have allied departments, which are running UG (</a:t>
            </a:r>
            <a:r>
              <a:rPr lang="en-US" sz="2100" dirty="0" err="1">
                <a:latin typeface="Bookman Old Style" pitchFamily="18" charset="0"/>
              </a:rPr>
              <a:t>Engg</a:t>
            </a:r>
            <a:r>
              <a:rPr lang="en-US" sz="2100" dirty="0">
                <a:latin typeface="Bookman Old Style" pitchFamily="18" charset="0"/>
              </a:rPr>
              <a:t>., ) programs, then the </a:t>
            </a:r>
            <a:r>
              <a:rPr lang="en-US" sz="2100" dirty="0">
                <a:solidFill>
                  <a:srgbClr val="FF0000"/>
                </a:solidFill>
                <a:latin typeface="Bookman Old Style" pitchFamily="18" charset="0"/>
              </a:rPr>
              <a:t>program </a:t>
            </a:r>
            <a:r>
              <a:rPr lang="en-US" sz="2100" dirty="0">
                <a:latin typeface="Bookman Old Style" pitchFamily="18" charset="0"/>
              </a:rPr>
              <a:t>under consideration </a:t>
            </a:r>
            <a:r>
              <a:rPr lang="en-US" sz="2100" dirty="0">
                <a:solidFill>
                  <a:srgbClr val="FF0000"/>
                </a:solidFill>
                <a:latin typeface="Bookman Old Style" pitchFamily="18" charset="0"/>
              </a:rPr>
              <a:t>needs </a:t>
            </a:r>
            <a:r>
              <a:rPr lang="en-US" sz="2100" dirty="0">
                <a:latin typeface="Bookman Old Style" pitchFamily="18" charset="0"/>
              </a:rPr>
              <a:t>either </a:t>
            </a:r>
            <a:r>
              <a:rPr lang="en-US" sz="2100" dirty="0">
                <a:solidFill>
                  <a:srgbClr val="FF0000"/>
                </a:solidFill>
                <a:latin typeface="Bookman Old Style" pitchFamily="18" charset="0"/>
              </a:rPr>
              <a:t>2 Professors </a:t>
            </a:r>
            <a:r>
              <a:rPr lang="en-US" sz="2100" dirty="0">
                <a:latin typeface="Bookman Old Style" pitchFamily="18" charset="0"/>
              </a:rPr>
              <a:t>or </a:t>
            </a:r>
            <a:r>
              <a:rPr lang="en-US" sz="2100" dirty="0">
                <a:solidFill>
                  <a:srgbClr val="FF0000"/>
                </a:solidFill>
                <a:latin typeface="Bookman Old Style" pitchFamily="18" charset="0"/>
              </a:rPr>
              <a:t>1 Professor</a:t>
            </a:r>
            <a:r>
              <a:rPr lang="en-US" sz="2100" dirty="0">
                <a:latin typeface="Bookman Old Style" pitchFamily="18" charset="0"/>
              </a:rPr>
              <a:t> and </a:t>
            </a:r>
            <a:r>
              <a:rPr lang="en-US" sz="2100" dirty="0">
                <a:solidFill>
                  <a:srgbClr val="FF0000"/>
                </a:solidFill>
                <a:latin typeface="Bookman Old Style" pitchFamily="18" charset="0"/>
              </a:rPr>
              <a:t>1 Associate </a:t>
            </a:r>
            <a:r>
              <a:rPr lang="en-US" sz="2100" dirty="0">
                <a:latin typeface="Bookman Old Style" pitchFamily="18" charset="0"/>
              </a:rPr>
              <a:t>Professor on a regular basis with Ph.D. degree in CAY and CAYm1.</a:t>
            </a:r>
          </a:p>
          <a:p>
            <a:pPr marL="290513" marR="4453" indent="0" algn="just">
              <a:spcBef>
                <a:spcPts val="83"/>
              </a:spcBef>
              <a:buNone/>
            </a:pPr>
            <a:endParaRPr lang="en-US" sz="400" dirty="0">
              <a:latin typeface="Bookman Old Style" pitchFamily="18" charset="0"/>
            </a:endParaRPr>
          </a:p>
        </p:txBody>
      </p:sp>
      <p:pic>
        <p:nvPicPr>
          <p:cNvPr id="7" name="Picture 6"/>
          <p:cNvPicPr>
            <a:picLocks noChangeAspect="1"/>
          </p:cNvPicPr>
          <p:nvPr/>
        </p:nvPicPr>
        <p:blipFill>
          <a:blip r:embed="rId2"/>
          <a:stretch>
            <a:fillRect/>
          </a:stretch>
        </p:blipFill>
        <p:spPr>
          <a:xfrm>
            <a:off x="7975600" y="6553200"/>
            <a:ext cx="1168400" cy="304800"/>
          </a:xfrm>
          <a:prstGeom prst="rect">
            <a:avLst/>
          </a:prstGeom>
        </p:spPr>
      </p:pic>
      <p:sp>
        <p:nvSpPr>
          <p:cNvPr id="8" name="Content Placeholder 4"/>
          <p:cNvSpPr txBox="1">
            <a:spLocks/>
          </p:cNvSpPr>
          <p:nvPr/>
        </p:nvSpPr>
        <p:spPr>
          <a:xfrm>
            <a:off x="7289800" y="6490855"/>
            <a:ext cx="787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US" sz="2400" b="1" dirty="0">
                <a:latin typeface="Bookman Old Style" panose="02050604050505020204" pitchFamily="18" charset="0"/>
              </a:rPr>
              <a:t>1</a:t>
            </a:r>
            <a:r>
              <a:rPr lang="en-IN" sz="2400" b="1" dirty="0">
                <a:latin typeface="Bookman Old Style" panose="02050604050505020204" pitchFamily="18" charset="0"/>
              </a:rPr>
              <a:t>3</a:t>
            </a:r>
          </a:p>
        </p:txBody>
      </p:sp>
      <p:sp>
        <p:nvSpPr>
          <p:cNvPr id="10" name="object 2"/>
          <p:cNvSpPr txBox="1">
            <a:spLocks/>
          </p:cNvSpPr>
          <p:nvPr/>
        </p:nvSpPr>
        <p:spPr>
          <a:xfrm>
            <a:off x="51584" y="-178967"/>
            <a:ext cx="9092416" cy="583704"/>
          </a:xfrm>
          <a:prstGeom prst="rect">
            <a:avLst/>
          </a:prstGeom>
        </p:spPr>
        <p:txBody>
          <a:bodyPr vert="horz" wrap="square" lIns="0" tIns="11131" rIns="0" bIns="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50000"/>
              </a:lnSpc>
              <a:spcAft>
                <a:spcPts val="750"/>
              </a:spcAft>
            </a:pPr>
            <a:r>
              <a:rPr lang="en-US" sz="2800" b="1" dirty="0">
                <a:latin typeface="Bookman Old Style" panose="02050604050505020204" pitchFamily="18" charset="0"/>
                <a:ea typeface="Calibri" panose="020F0502020204030204" pitchFamily="34" charset="0"/>
                <a:cs typeface="Mangal" panose="02040503050203030202" pitchFamily="18" charset="0"/>
              </a:rPr>
              <a:t>Award of Accreditation for </a:t>
            </a:r>
            <a:r>
              <a:rPr lang="en-US" sz="2800" b="1" dirty="0">
                <a:latin typeface="Bookman Old Style" panose="02050604050505020204" pitchFamily="18" charset="0"/>
                <a:ea typeface="Calibri" pitchFamily="34" charset="0"/>
                <a:cs typeface="Vrinda" pitchFamily="34" charset="0"/>
              </a:rPr>
              <a:t>UG </a:t>
            </a:r>
            <a:r>
              <a:rPr lang="en-US" sz="2800" b="1" dirty="0">
                <a:latin typeface="Bookman Old Style" panose="02050604050505020204" pitchFamily="18" charset="0"/>
                <a:ea typeface="Calibri" panose="020F0502020204030204" pitchFamily="34" charset="0"/>
                <a:cs typeface="Mangal" panose="02040503050203030202" pitchFamily="18" charset="0"/>
              </a:rPr>
              <a:t>(</a:t>
            </a:r>
            <a:r>
              <a:rPr lang="en-US" sz="2800" b="1" dirty="0" err="1">
                <a:latin typeface="Bookman Old Style" panose="02050604050505020204" pitchFamily="18" charset="0"/>
                <a:ea typeface="Calibri" panose="020F0502020204030204" pitchFamily="34" charset="0"/>
                <a:cs typeface="Mangal" panose="02040503050203030202" pitchFamily="18" charset="0"/>
              </a:rPr>
              <a:t>Engg</a:t>
            </a:r>
            <a:r>
              <a:rPr lang="en-US" sz="2800" b="1" dirty="0">
                <a:latin typeface="Bookman Old Style" panose="02050604050505020204" pitchFamily="18" charset="0"/>
                <a:ea typeface="Calibri" panose="020F0502020204030204" pitchFamily="34" charset="0"/>
                <a:cs typeface="Mangal" panose="02040503050203030202" pitchFamily="18" charset="0"/>
              </a:rPr>
              <a:t>.): </a:t>
            </a:r>
            <a:r>
              <a:rPr lang="en-US" sz="2800" b="1" dirty="0">
                <a:latin typeface="Bookman Old Style" panose="02050604050505020204" pitchFamily="18" charset="0"/>
                <a:ea typeface="Calibri" pitchFamily="34" charset="0"/>
                <a:cs typeface="Vrinda" pitchFamily="34" charset="0"/>
              </a:rPr>
              <a:t>Tier-I</a:t>
            </a:r>
            <a:endParaRPr lang="en-US" sz="2800" dirty="0">
              <a:latin typeface="Bookman Old Style" panose="02050604050505020204" pitchFamily="18"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514764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76200" y="533400"/>
            <a:ext cx="9067800" cy="7764082"/>
          </a:xfrm>
          <a:prstGeom prst="rect">
            <a:avLst/>
          </a:prstGeom>
        </p:spPr>
        <p:txBody>
          <a:bodyPr vert="horz" wrap="square" lIns="0" tIns="10574" rIns="0" bIns="0" rtlCol="0">
            <a:spAutoFit/>
          </a:bodyPr>
          <a:lstStyle/>
          <a:p>
            <a:pPr marL="0" indent="0" algn="just">
              <a:lnSpc>
                <a:spcPct val="150000"/>
              </a:lnSpc>
              <a:buNone/>
            </a:pPr>
            <a:r>
              <a:rPr lang="en-IN" sz="3000" b="1" dirty="0">
                <a:latin typeface="Bookman Old Style" pitchFamily="18" charset="0"/>
              </a:rPr>
              <a:t>No Accreditation of the Program</a:t>
            </a:r>
            <a:endParaRPr lang="en-US" sz="3000" spc="-4" dirty="0">
              <a:latin typeface="Bookman Old Style" pitchFamily="18" charset="0"/>
              <a:cs typeface="Arial" pitchFamily="34" charset="0"/>
            </a:endParaRPr>
          </a:p>
          <a:p>
            <a:pPr marL="747713" marR="4453" indent="-457200" algn="just">
              <a:spcBef>
                <a:spcPts val="83"/>
              </a:spcBef>
              <a:buFont typeface="Wingdings" pitchFamily="2" charset="2"/>
              <a:buChar char="v"/>
            </a:pPr>
            <a:r>
              <a:rPr lang="en-US" sz="2400" b="1" dirty="0">
                <a:latin typeface="Bookman Old Style" pitchFamily="18" charset="0"/>
              </a:rPr>
              <a:t>Case 2</a:t>
            </a:r>
            <a:r>
              <a:rPr lang="en-US" sz="2400" dirty="0">
                <a:latin typeface="Bookman Old Style" pitchFamily="18" charset="0"/>
              </a:rPr>
              <a:t>: If the Department/School, including allied departments, is </a:t>
            </a:r>
            <a:r>
              <a:rPr lang="en-US" sz="2400" dirty="0">
                <a:solidFill>
                  <a:srgbClr val="FF0000"/>
                </a:solidFill>
                <a:latin typeface="Bookman Old Style" pitchFamily="18" charset="0"/>
              </a:rPr>
              <a:t>running multiple UG </a:t>
            </a:r>
            <a:r>
              <a:rPr lang="en-US" sz="2400" dirty="0">
                <a:latin typeface="Bookman Old Style" pitchFamily="18" charset="0"/>
              </a:rPr>
              <a:t>(</a:t>
            </a:r>
            <a:r>
              <a:rPr lang="en-US" sz="2400" dirty="0" err="1">
                <a:latin typeface="Bookman Old Style" pitchFamily="18" charset="0"/>
              </a:rPr>
              <a:t>Engg</a:t>
            </a:r>
            <a:r>
              <a:rPr lang="en-US" sz="2400" dirty="0">
                <a:latin typeface="Bookman Old Style" pitchFamily="18" charset="0"/>
              </a:rPr>
              <a:t>.,) programs, the </a:t>
            </a:r>
            <a:r>
              <a:rPr lang="en-US" sz="2400" dirty="0">
                <a:solidFill>
                  <a:srgbClr val="FF0000"/>
                </a:solidFill>
                <a:latin typeface="Bookman Old Style" pitchFamily="18" charset="0"/>
              </a:rPr>
              <a:t>program</a:t>
            </a:r>
            <a:r>
              <a:rPr lang="en-US" sz="2400" dirty="0">
                <a:latin typeface="Bookman Old Style" pitchFamily="18" charset="0"/>
              </a:rPr>
              <a:t> under consideration </a:t>
            </a:r>
            <a:r>
              <a:rPr lang="en-US" sz="2400" dirty="0">
                <a:solidFill>
                  <a:srgbClr val="FF0000"/>
                </a:solidFill>
                <a:latin typeface="Bookman Old Style" pitchFamily="18" charset="0"/>
              </a:rPr>
              <a:t>needs</a:t>
            </a:r>
            <a:r>
              <a:rPr lang="en-US" sz="2400" dirty="0">
                <a:latin typeface="Bookman Old Style" pitchFamily="18" charset="0"/>
              </a:rPr>
              <a:t> either </a:t>
            </a:r>
            <a:r>
              <a:rPr lang="en-US" sz="2400" dirty="0">
                <a:solidFill>
                  <a:srgbClr val="FF0000"/>
                </a:solidFill>
                <a:latin typeface="Bookman Old Style" pitchFamily="18" charset="0"/>
              </a:rPr>
              <a:t>2 Professors </a:t>
            </a:r>
            <a:r>
              <a:rPr lang="en-US" sz="2400" dirty="0">
                <a:latin typeface="Bookman Old Style" pitchFamily="18" charset="0"/>
              </a:rPr>
              <a:t>or </a:t>
            </a:r>
            <a:r>
              <a:rPr lang="en-US" sz="2400" dirty="0">
                <a:solidFill>
                  <a:srgbClr val="FF0000"/>
                </a:solidFill>
                <a:latin typeface="Bookman Old Style" pitchFamily="18" charset="0"/>
              </a:rPr>
              <a:t>1 Professor </a:t>
            </a:r>
            <a:r>
              <a:rPr lang="en-US" sz="2400" dirty="0">
                <a:latin typeface="Bookman Old Style" pitchFamily="18" charset="0"/>
              </a:rPr>
              <a:t>and </a:t>
            </a:r>
            <a:r>
              <a:rPr lang="en-US" sz="2400" dirty="0">
                <a:solidFill>
                  <a:srgbClr val="FF0000"/>
                </a:solidFill>
                <a:latin typeface="Bookman Old Style" pitchFamily="18" charset="0"/>
              </a:rPr>
              <a:t>1 Associate </a:t>
            </a:r>
            <a:r>
              <a:rPr lang="en-US" sz="2400" dirty="0">
                <a:latin typeface="Bookman Old Style" pitchFamily="18" charset="0"/>
              </a:rPr>
              <a:t>Professor on a regular basis with Ph.D. degree in CAY and CAYm1. </a:t>
            </a:r>
            <a:r>
              <a:rPr lang="en-US" sz="2400" dirty="0">
                <a:solidFill>
                  <a:srgbClr val="FF0000"/>
                </a:solidFill>
                <a:latin typeface="Bookman Old Style" pitchFamily="18" charset="0"/>
              </a:rPr>
              <a:t>Additionally</a:t>
            </a:r>
            <a:r>
              <a:rPr lang="en-US" sz="2400" dirty="0">
                <a:latin typeface="Bookman Old Style" pitchFamily="18" charset="0"/>
              </a:rPr>
              <a:t>, the </a:t>
            </a:r>
            <a:r>
              <a:rPr lang="en-US" sz="2400" dirty="0">
                <a:solidFill>
                  <a:srgbClr val="FF0000"/>
                </a:solidFill>
                <a:latin typeface="Bookman Old Style" pitchFamily="18" charset="0"/>
              </a:rPr>
              <a:t>remaining UG</a:t>
            </a:r>
            <a:r>
              <a:rPr lang="en-US" sz="2400" dirty="0">
                <a:latin typeface="Bookman Old Style" pitchFamily="18" charset="0"/>
              </a:rPr>
              <a:t> (</a:t>
            </a:r>
            <a:r>
              <a:rPr lang="en-US" sz="2400" dirty="0" err="1">
                <a:latin typeface="Bookman Old Style" pitchFamily="18" charset="0"/>
              </a:rPr>
              <a:t>Engg</a:t>
            </a:r>
            <a:r>
              <a:rPr lang="en-US" sz="2400" dirty="0">
                <a:latin typeface="Bookman Old Style" pitchFamily="18" charset="0"/>
              </a:rPr>
              <a:t>.,) programs (N</a:t>
            </a:r>
            <a:r>
              <a:rPr lang="en-US" sz="2400" dirty="0">
                <a:solidFill>
                  <a:srgbClr val="FF0000"/>
                </a:solidFill>
                <a:latin typeface="Bookman Old Style" pitchFamily="18" charset="0"/>
              </a:rPr>
              <a:t>*</a:t>
            </a:r>
            <a:r>
              <a:rPr lang="en-US" sz="2400" dirty="0">
                <a:latin typeface="Bookman Old Style" pitchFamily="18" charset="0"/>
              </a:rPr>
              <a:t>) need </a:t>
            </a:r>
            <a:r>
              <a:rPr lang="en-US" sz="2400" dirty="0">
                <a:solidFill>
                  <a:srgbClr val="FF0000"/>
                </a:solidFill>
                <a:latin typeface="Bookman Old Style" pitchFamily="18" charset="0"/>
              </a:rPr>
              <a:t>N Professors </a:t>
            </a:r>
            <a:r>
              <a:rPr lang="en-US" sz="2400" dirty="0">
                <a:latin typeface="Bookman Old Style" pitchFamily="18" charset="0"/>
              </a:rPr>
              <a:t>or </a:t>
            </a:r>
            <a:r>
              <a:rPr lang="en-US" sz="2400" dirty="0">
                <a:solidFill>
                  <a:srgbClr val="FF0000"/>
                </a:solidFill>
                <a:latin typeface="Bookman Old Style" pitchFamily="18" charset="0"/>
              </a:rPr>
              <a:t>N Associate</a:t>
            </a:r>
            <a:r>
              <a:rPr lang="en-US" sz="2400" dirty="0">
                <a:latin typeface="Bookman Old Style" pitchFamily="18" charset="0"/>
              </a:rPr>
              <a:t> Professors in Department/ School/ Allied departments on a regular basis with Ph.D. degree in CAY and CAYm1 in total. </a:t>
            </a:r>
          </a:p>
          <a:p>
            <a:pPr marL="0" marR="4453" indent="0" algn="just">
              <a:spcBef>
                <a:spcPts val="83"/>
              </a:spcBef>
              <a:buNone/>
            </a:pPr>
            <a:endParaRPr lang="en-US" sz="300" dirty="0">
              <a:latin typeface="Bookman Old Style" pitchFamily="18" charset="0"/>
            </a:endParaRPr>
          </a:p>
          <a:p>
            <a:pPr marL="0" marR="4453" indent="0" algn="just">
              <a:spcBef>
                <a:spcPts val="83"/>
              </a:spcBef>
              <a:buNone/>
            </a:pPr>
            <a:r>
              <a:rPr lang="en-US" sz="2400" b="1" dirty="0">
                <a:latin typeface="Bookman Old Style" pitchFamily="18" charset="0"/>
              </a:rPr>
              <a:t>Note</a:t>
            </a:r>
            <a:r>
              <a:rPr lang="en-US" sz="2400" dirty="0">
                <a:solidFill>
                  <a:srgbClr val="FF0000"/>
                </a:solidFill>
                <a:latin typeface="Bookman Old Style" pitchFamily="18" charset="0"/>
              </a:rPr>
              <a:t>*</a:t>
            </a:r>
            <a:r>
              <a:rPr lang="en-US" sz="2400" dirty="0">
                <a:latin typeface="Bookman Old Style" pitchFamily="18" charset="0"/>
              </a:rPr>
              <a:t>: Exclude the no. of Professors/Associate Professors for the UG (</a:t>
            </a:r>
            <a:r>
              <a:rPr lang="en-US" sz="2400" dirty="0" err="1">
                <a:latin typeface="Bookman Old Style" pitchFamily="18" charset="0"/>
              </a:rPr>
              <a:t>Engg</a:t>
            </a:r>
            <a:r>
              <a:rPr lang="en-US" sz="2400" dirty="0">
                <a:latin typeface="Bookman Old Style" pitchFamily="18" charset="0"/>
              </a:rPr>
              <a:t>.,) programs that have been running for less than 3 years (CAY, CAYm1)</a:t>
            </a:r>
          </a:p>
          <a:p>
            <a:pPr marR="4453" algn="just">
              <a:spcBef>
                <a:spcPts val="83"/>
              </a:spcBef>
              <a:buFont typeface="Wingdings" pitchFamily="2" charset="2"/>
              <a:buChar char="v"/>
            </a:pPr>
            <a:endParaRPr lang="en-IN" sz="2300" spc="-4" dirty="0">
              <a:latin typeface="Bookman Old Style" pitchFamily="18" charset="0"/>
              <a:cs typeface="Arial" pitchFamily="34" charset="0"/>
            </a:endParaRPr>
          </a:p>
          <a:p>
            <a:pPr marR="4453" algn="just">
              <a:spcBef>
                <a:spcPts val="83"/>
              </a:spcBef>
              <a:buFont typeface="Wingdings" pitchFamily="2" charset="2"/>
              <a:buChar char="v"/>
            </a:pPr>
            <a:endParaRPr lang="en-IN" sz="2300" spc="-4" dirty="0">
              <a:latin typeface="Bookman Old Style" pitchFamily="18" charset="0"/>
              <a:cs typeface="Arial" pitchFamily="34" charset="0"/>
            </a:endParaRPr>
          </a:p>
          <a:p>
            <a:pPr marR="4453" algn="just">
              <a:spcBef>
                <a:spcPts val="83"/>
              </a:spcBef>
              <a:buFont typeface="Wingdings" pitchFamily="2" charset="2"/>
              <a:buChar char="v"/>
            </a:pPr>
            <a:endParaRPr lang="en-IN" sz="2300" spc="-4" dirty="0">
              <a:latin typeface="Bookman Old Style" pitchFamily="18" charset="0"/>
              <a:cs typeface="Arial" pitchFamily="34" charset="0"/>
            </a:endParaRPr>
          </a:p>
          <a:p>
            <a:pPr marR="4453" algn="just">
              <a:spcBef>
                <a:spcPts val="83"/>
              </a:spcBef>
              <a:buFont typeface="Wingdings" pitchFamily="2" charset="2"/>
              <a:buChar char="v"/>
            </a:pPr>
            <a:r>
              <a:rPr lang="en-IN" sz="2300" spc="-4" dirty="0">
                <a:latin typeface="Bookman Old Style" pitchFamily="18" charset="0"/>
                <a:cs typeface="Arial" pitchFamily="34" charset="0"/>
              </a:rPr>
              <a:t>If the program </a:t>
            </a:r>
            <a:r>
              <a:rPr lang="en-IN" sz="2300" spc="-4" dirty="0">
                <a:solidFill>
                  <a:srgbClr val="FF0000"/>
                </a:solidFill>
                <a:latin typeface="Bookman Old Style" pitchFamily="18" charset="0"/>
                <a:cs typeface="Arial" pitchFamily="34" charset="0"/>
              </a:rPr>
              <a:t>fails</a:t>
            </a:r>
            <a:r>
              <a:rPr lang="en-IN" sz="2300" spc="-4" dirty="0">
                <a:latin typeface="Bookman Old Style" pitchFamily="18" charset="0"/>
                <a:cs typeface="Arial" pitchFamily="34" charset="0"/>
              </a:rPr>
              <a:t> to </a:t>
            </a:r>
            <a:r>
              <a:rPr lang="en-IN" sz="2300" spc="-4" dirty="0">
                <a:solidFill>
                  <a:srgbClr val="FF0000"/>
                </a:solidFill>
                <a:latin typeface="Bookman Old Style" pitchFamily="18" charset="0"/>
                <a:cs typeface="Arial" pitchFamily="34" charset="0"/>
              </a:rPr>
              <a:t>meet criteria </a:t>
            </a:r>
            <a:r>
              <a:rPr lang="en-IN" sz="2300" spc="-4" dirty="0">
                <a:latin typeface="Bookman Old Style" pitchFamily="18" charset="0"/>
                <a:cs typeface="Arial" pitchFamily="34" charset="0"/>
              </a:rPr>
              <a:t>for award of accreditation for </a:t>
            </a:r>
            <a:r>
              <a:rPr lang="en-IN" sz="2300" spc="-4" dirty="0">
                <a:solidFill>
                  <a:srgbClr val="FF0000"/>
                </a:solidFill>
                <a:latin typeface="Bookman Old Style" pitchFamily="18" charset="0"/>
                <a:cs typeface="Arial" pitchFamily="34" charset="0"/>
              </a:rPr>
              <a:t>3 years</a:t>
            </a:r>
            <a:r>
              <a:rPr lang="en-IN" sz="2300" spc="-4" dirty="0">
                <a:latin typeface="Bookman Old Style" pitchFamily="18" charset="0"/>
                <a:cs typeface="Arial" pitchFamily="34" charset="0"/>
              </a:rPr>
              <a:t>, the program will not be considered for accreditation.</a:t>
            </a:r>
            <a:endParaRPr sz="2300" dirty="0">
              <a:latin typeface="Bookman Old Style" pitchFamily="18" charset="0"/>
              <a:cs typeface="Times New Roman"/>
            </a:endParaRPr>
          </a:p>
        </p:txBody>
      </p:sp>
      <p:pic>
        <p:nvPicPr>
          <p:cNvPr id="6" name="Picture 5"/>
          <p:cNvPicPr>
            <a:picLocks noChangeAspect="1"/>
          </p:cNvPicPr>
          <p:nvPr/>
        </p:nvPicPr>
        <p:blipFill>
          <a:blip r:embed="rId2"/>
          <a:stretch>
            <a:fillRect/>
          </a:stretch>
        </p:blipFill>
        <p:spPr>
          <a:xfrm>
            <a:off x="7975600" y="6096001"/>
            <a:ext cx="1168400" cy="761999"/>
          </a:xfrm>
          <a:prstGeom prst="rect">
            <a:avLst/>
          </a:prstGeom>
        </p:spPr>
      </p:pic>
      <p:sp>
        <p:nvSpPr>
          <p:cNvPr id="7" name="Content Placeholder 4"/>
          <p:cNvSpPr txBox="1">
            <a:spLocks/>
          </p:cNvSpPr>
          <p:nvPr/>
        </p:nvSpPr>
        <p:spPr>
          <a:xfrm>
            <a:off x="7289800" y="6490855"/>
            <a:ext cx="787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14</a:t>
            </a:r>
            <a:endParaRPr lang="en-US" sz="2400" b="1" dirty="0">
              <a:latin typeface="Bookman Old Style" panose="02050604050505020204" pitchFamily="18" charset="0"/>
            </a:endParaRPr>
          </a:p>
        </p:txBody>
      </p:sp>
      <p:sp>
        <p:nvSpPr>
          <p:cNvPr id="10" name="object 2"/>
          <p:cNvSpPr txBox="1">
            <a:spLocks noGrp="1"/>
          </p:cNvSpPr>
          <p:nvPr>
            <p:ph type="title"/>
          </p:nvPr>
        </p:nvSpPr>
        <p:spPr>
          <a:xfrm>
            <a:off x="63500" y="-45855"/>
            <a:ext cx="9156700" cy="624613"/>
          </a:xfrm>
          <a:prstGeom prst="rect">
            <a:avLst/>
          </a:prstGeom>
        </p:spPr>
        <p:txBody>
          <a:bodyPr vert="horz" wrap="square" lIns="0" tIns="11131" rIns="0" bIns="0" rtlCol="0">
            <a:spAutoFit/>
          </a:bodyPr>
          <a:lstStyle/>
          <a:p>
            <a:pPr algn="just">
              <a:lnSpc>
                <a:spcPct val="150000"/>
              </a:lnSpc>
              <a:spcAft>
                <a:spcPts val="750"/>
              </a:spcAft>
            </a:pPr>
            <a:r>
              <a:rPr lang="en-US" sz="3000" b="1" dirty="0">
                <a:latin typeface="Bookman Old Style" panose="02050604050505020204" pitchFamily="18" charset="0"/>
                <a:ea typeface="Calibri" panose="020F0502020204030204" pitchFamily="34" charset="0"/>
                <a:cs typeface="Mangal" panose="02040503050203030202" pitchFamily="18" charset="0"/>
              </a:rPr>
              <a:t>Award of Accreditation for </a:t>
            </a:r>
            <a:r>
              <a:rPr lang="en-US" sz="3000" b="1" dirty="0">
                <a:latin typeface="Bookman Old Style" panose="02050604050505020204" pitchFamily="18" charset="0"/>
                <a:ea typeface="Calibri" pitchFamily="34" charset="0"/>
                <a:cs typeface="Vrinda" pitchFamily="34" charset="0"/>
              </a:rPr>
              <a:t>UG </a:t>
            </a:r>
            <a:r>
              <a:rPr lang="en-US" sz="3000" b="1" dirty="0">
                <a:latin typeface="Bookman Old Style" panose="02050604050505020204" pitchFamily="18" charset="0"/>
                <a:ea typeface="Calibri" panose="020F0502020204030204" pitchFamily="34" charset="0"/>
                <a:cs typeface="Mangal" panose="02040503050203030202" pitchFamily="18" charset="0"/>
              </a:rPr>
              <a:t>(</a:t>
            </a:r>
            <a:r>
              <a:rPr lang="en-US" sz="3000" b="1" dirty="0" err="1">
                <a:latin typeface="Bookman Old Style" panose="02050604050505020204" pitchFamily="18" charset="0"/>
                <a:ea typeface="Calibri" panose="020F0502020204030204" pitchFamily="34" charset="0"/>
                <a:cs typeface="Mangal" panose="02040503050203030202" pitchFamily="18" charset="0"/>
              </a:rPr>
              <a:t>Engg</a:t>
            </a:r>
            <a:r>
              <a:rPr lang="en-US" sz="3000" b="1" dirty="0">
                <a:latin typeface="Bookman Old Style" panose="02050604050505020204" pitchFamily="18" charset="0"/>
                <a:ea typeface="Calibri" panose="020F0502020204030204" pitchFamily="34" charset="0"/>
                <a:cs typeface="Mangal" panose="02040503050203030202" pitchFamily="18" charset="0"/>
              </a:rPr>
              <a:t>,): </a:t>
            </a:r>
            <a:r>
              <a:rPr lang="en-US" sz="3000" b="1" dirty="0">
                <a:latin typeface="Bookman Old Style" panose="02050604050505020204" pitchFamily="18" charset="0"/>
                <a:ea typeface="Calibri" pitchFamily="34" charset="0"/>
                <a:cs typeface="Vrinda" pitchFamily="34" charset="0"/>
              </a:rPr>
              <a:t>Tier-I</a:t>
            </a:r>
            <a:endParaRPr lang="en-US" sz="3000" dirty="0">
              <a:latin typeface="Bookman Old Style" panose="02050604050505020204" pitchFamily="18"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586675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1999724554"/>
              </p:ext>
            </p:extLst>
          </p:nvPr>
        </p:nvGraphicFramePr>
        <p:xfrm>
          <a:off x="152400" y="533401"/>
          <a:ext cx="8839200" cy="6070980"/>
        </p:xfrm>
        <a:graphic>
          <a:graphicData uri="http://schemas.openxmlformats.org/drawingml/2006/table">
            <a:tbl>
              <a:tblPr/>
              <a:tblGrid>
                <a:gridCol w="533400">
                  <a:extLst>
                    <a:ext uri="{9D8B030D-6E8A-4147-A177-3AD203B41FA5}">
                      <a16:colId xmlns:a16="http://schemas.microsoft.com/office/drawing/2014/main" val="20000"/>
                    </a:ext>
                  </a:extLst>
                </a:gridCol>
                <a:gridCol w="54102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tblGrid>
              <a:tr h="603995">
                <a:tc>
                  <a:txBody>
                    <a:bodyPr/>
                    <a:lstStyle/>
                    <a:p>
                      <a:pPr algn="ctr">
                        <a:spcAft>
                          <a:spcPts val="0"/>
                        </a:spcAft>
                        <a:tabLst>
                          <a:tab pos="114300" algn="l"/>
                        </a:tabLst>
                      </a:pPr>
                      <a:r>
                        <a:rPr lang="en-IN" sz="14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S.N.</a:t>
                      </a:r>
                      <a:endParaRPr lang="en-IN" sz="1400" b="1"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tabLst>
                          <a:tab pos="114300" algn="l"/>
                        </a:tabLst>
                      </a:pPr>
                      <a:r>
                        <a:rPr lang="en-IN" sz="14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Pre Visit Qualifiers </a:t>
                      </a:r>
                      <a:endParaRPr lang="en-IN" sz="1400" b="1" dirty="0">
                        <a:solidFill>
                          <a:srgbClr val="000000"/>
                        </a:solidFill>
                        <a:effectLst/>
                        <a:latin typeface="Bookman Old Style" panose="02050604050505020204" pitchFamily="18" charset="0"/>
                        <a:ea typeface="Times New Roman" panose="02020603050405020304" pitchFamily="18" charset="0"/>
                      </a:endParaRPr>
                    </a:p>
                    <a:p>
                      <a:pPr algn="ctr">
                        <a:spcAft>
                          <a:spcPts val="0"/>
                        </a:spcAft>
                        <a:tabLst>
                          <a:tab pos="114300" algn="l"/>
                        </a:tabLst>
                      </a:pPr>
                      <a:endParaRPr lang="en-IN" sz="1400" b="1"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tabLst>
                          <a:tab pos="114300" algn="l"/>
                        </a:tabLst>
                      </a:pPr>
                      <a:r>
                        <a:rPr lang="en-IN" sz="14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Current Status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tabLst>
                          <a:tab pos="114300" algn="l"/>
                        </a:tabLst>
                      </a:pPr>
                      <a:r>
                        <a:rPr lang="en-IN" sz="14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Compliance Status</a:t>
                      </a:r>
                      <a:endParaRPr lang="en-IN" sz="1400" b="1" dirty="0">
                        <a:solidFill>
                          <a:srgbClr val="000000"/>
                        </a:solidFill>
                        <a:effectLst/>
                        <a:latin typeface="Bookman Old Style" panose="02050604050505020204" pitchFamily="18" charset="0"/>
                        <a:ea typeface="Times New Roman" panose="02020603050405020304" pitchFamily="18" charset="0"/>
                      </a:endParaRPr>
                    </a:p>
                    <a:p>
                      <a:pPr algn="ctr">
                        <a:spcAft>
                          <a:spcPts val="0"/>
                        </a:spcAft>
                        <a:tabLst>
                          <a:tab pos="114300" algn="l"/>
                        </a:tabLst>
                      </a:pPr>
                      <a:r>
                        <a:rPr lang="en-IN" sz="14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Complied/Not Complied</a:t>
                      </a:r>
                      <a:endParaRPr lang="en-IN" sz="1400" b="1"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416049">
                <a:tc gridSpan="4">
                  <a:txBody>
                    <a:bodyPr/>
                    <a:lstStyle/>
                    <a:p>
                      <a:pPr algn="ctr">
                        <a:spcAft>
                          <a:spcPts val="0"/>
                        </a:spcAft>
                        <a:tabLst>
                          <a:tab pos="114300" algn="l"/>
                        </a:tabLst>
                      </a:pPr>
                      <a:r>
                        <a:rPr lang="en-IN" sz="2300" b="1" dirty="0">
                          <a:solidFill>
                            <a:srgbClr val="000000"/>
                          </a:solidFill>
                          <a:latin typeface="Bookman Old Style" panose="02050604050505020204" pitchFamily="18" charset="0"/>
                          <a:ea typeface="Times New Roman"/>
                          <a:cs typeface="Verdana"/>
                        </a:rPr>
                        <a:t>Essential qualifiers </a:t>
                      </a:r>
                      <a:endParaRPr lang="en-IN" sz="23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1300208">
                <a:tc>
                  <a:txBody>
                    <a:bodyPr/>
                    <a:lstStyle/>
                    <a:p>
                      <a:pPr algn="ctr">
                        <a:spcAft>
                          <a:spcPts val="0"/>
                        </a:spcAft>
                        <a:tabLst>
                          <a:tab pos="114300" algn="l"/>
                        </a:tabLst>
                      </a:pPr>
                      <a:r>
                        <a:rPr lang="en-IN" sz="16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1</a:t>
                      </a:r>
                      <a:endParaRPr lang="en-IN" sz="16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15000"/>
                        </a:lnSpc>
                        <a:spcAft>
                          <a:spcPts val="0"/>
                        </a:spcAft>
                      </a:pPr>
                      <a:r>
                        <a:rPr lang="en-US" sz="1800" b="0" dirty="0">
                          <a:effectLst/>
                          <a:latin typeface="Bookman Old Style" panose="02050604050505020204" pitchFamily="18" charset="0"/>
                          <a:ea typeface="Times New Roman" panose="02020603050405020304" pitchFamily="18" charset="0"/>
                          <a:cs typeface="Verdana" panose="020B0604030504040204" pitchFamily="34" charset="0"/>
                        </a:rPr>
                        <a:t>W</a:t>
                      </a:r>
                      <a:r>
                        <a:rPr lang="en-US" sz="1800" b="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heth</a:t>
                      </a:r>
                      <a:r>
                        <a:rPr lang="en-US" sz="1800" b="0" dirty="0">
                          <a:effectLst/>
                          <a:latin typeface="Bookman Old Style" panose="02050604050505020204" pitchFamily="18" charset="0"/>
                          <a:ea typeface="Times New Roman" panose="02020603050405020304" pitchFamily="18" charset="0"/>
                          <a:cs typeface="Verdana" panose="020B0604030504040204" pitchFamily="34" charset="0"/>
                        </a:rPr>
                        <a:t>er </a:t>
                      </a:r>
                      <a:r>
                        <a:rPr lang="en-US" sz="1800" b="0" dirty="0">
                          <a:solidFill>
                            <a:srgbClr val="FF0000"/>
                          </a:solidFill>
                          <a:effectLst/>
                          <a:latin typeface="Bookman Old Style" panose="02050604050505020204" pitchFamily="18" charset="0"/>
                          <a:ea typeface="Times New Roman" panose="02020603050405020304" pitchFamily="18" charset="0"/>
                          <a:cs typeface="Verdana" panose="020B0604030504040204" pitchFamily="34" charset="0"/>
                        </a:rPr>
                        <a:t>approval </a:t>
                      </a:r>
                      <a:r>
                        <a:rPr lang="en-US" sz="1800" b="0" dirty="0">
                          <a:effectLst/>
                          <a:latin typeface="Bookman Old Style" panose="02050604050505020204" pitchFamily="18" charset="0"/>
                          <a:ea typeface="Times New Roman" panose="02020603050405020304" pitchFamily="18" charset="0"/>
                          <a:cs typeface="Verdana" panose="020B0604030504040204" pitchFamily="34" charset="0"/>
                        </a:rPr>
                        <a:t>of the competent authority (Approval of AICTE/UGC/</a:t>
                      </a:r>
                      <a:r>
                        <a:rPr lang="en-US" sz="1800" b="0" dirty="0" err="1">
                          <a:effectLst/>
                          <a:latin typeface="Bookman Old Style" panose="02050604050505020204" pitchFamily="18" charset="0"/>
                          <a:ea typeface="Times New Roman" panose="02020603050405020304" pitchFamily="18" charset="0"/>
                          <a:cs typeface="Verdana" panose="020B0604030504040204" pitchFamily="34" charset="0"/>
                        </a:rPr>
                        <a:t>BoG</a:t>
                      </a:r>
                      <a:r>
                        <a:rPr lang="en-US" sz="1800" b="0" dirty="0">
                          <a:effectLst/>
                          <a:latin typeface="Bookman Old Style" panose="02050604050505020204" pitchFamily="18" charset="0"/>
                          <a:ea typeface="Times New Roman" panose="02020603050405020304" pitchFamily="18" charset="0"/>
                          <a:cs typeface="Verdana" panose="020B0604030504040204" pitchFamily="34" charset="0"/>
                        </a:rPr>
                        <a:t> of Universities/ Deemed Universities etc.) for the </a:t>
                      </a:r>
                      <a:r>
                        <a:rPr lang="en-US" sz="1800" b="0" dirty="0">
                          <a:solidFill>
                            <a:srgbClr val="FF0000"/>
                          </a:solidFill>
                          <a:effectLst/>
                          <a:latin typeface="Bookman Old Style" panose="02050604050505020204" pitchFamily="18" charset="0"/>
                          <a:ea typeface="Times New Roman" panose="02020603050405020304" pitchFamily="18" charset="0"/>
                          <a:cs typeface="Verdana" panose="020B0604030504040204" pitchFamily="34" charset="0"/>
                        </a:rPr>
                        <a:t>program</a:t>
                      </a:r>
                      <a:r>
                        <a:rPr lang="en-US" sz="1800" b="0" dirty="0">
                          <a:effectLst/>
                          <a:latin typeface="Bookman Old Style" panose="02050604050505020204" pitchFamily="18" charset="0"/>
                          <a:ea typeface="Times New Roman" panose="02020603050405020304" pitchFamily="18" charset="0"/>
                          <a:cs typeface="Verdana" panose="020B0604030504040204" pitchFamily="34" charset="0"/>
                        </a:rPr>
                        <a:t> under consideration has been obtained for all the years including current academic year</a:t>
                      </a:r>
                      <a:r>
                        <a:rPr lang="en-IN" sz="1800" b="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 </a:t>
                      </a:r>
                      <a:endParaRPr lang="en-IN" sz="1800" b="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endParaRPr lang="en-US" sz="1800" b="0" dirty="0"/>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endParaRPr lang="en-US" dirty="0"/>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2"/>
                  </a:ext>
                </a:extLst>
              </a:tr>
              <a:tr h="904492">
                <a:tc>
                  <a:txBody>
                    <a:bodyPr/>
                    <a:lstStyle/>
                    <a:p>
                      <a:pPr algn="ctr">
                        <a:spcAft>
                          <a:spcPts val="0"/>
                        </a:spcAft>
                        <a:tabLst>
                          <a:tab pos="114300" algn="l"/>
                        </a:tabLst>
                      </a:pPr>
                      <a:r>
                        <a:rPr lang="en-IN" sz="1600" b="1">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2</a:t>
                      </a:r>
                      <a:endParaRPr lang="en-IN" sz="160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spcAft>
                          <a:spcPts val="0"/>
                        </a:spcAft>
                        <a:tabLst>
                          <a:tab pos="114300" algn="l"/>
                        </a:tabLst>
                      </a:pPr>
                      <a:r>
                        <a:rPr lang="en-US" sz="18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Whether the Student Faculty Ratio (</a:t>
                      </a:r>
                      <a:r>
                        <a:rPr lang="en-US" sz="1800" b="0" kern="1200" dirty="0">
                          <a:solidFill>
                            <a:srgbClr val="FF0000"/>
                          </a:solidFill>
                          <a:effectLst/>
                          <a:latin typeface="Bookman Old Style" panose="02050604050505020204" pitchFamily="18" charset="0"/>
                          <a:ea typeface="Times New Roman" panose="02020603050405020304" pitchFamily="18" charset="0"/>
                          <a:cs typeface="Verdana" panose="020B0604030504040204" pitchFamily="34" charset="0"/>
                        </a:rPr>
                        <a:t>SFR</a:t>
                      </a:r>
                      <a:r>
                        <a:rPr lang="en-US" sz="18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 in the Department and allied Departments is less than or equal to </a:t>
                      </a:r>
                      <a:r>
                        <a:rPr lang="en-US" sz="1800" b="0" kern="1200" dirty="0">
                          <a:solidFill>
                            <a:srgbClr val="FF0000"/>
                          </a:solidFill>
                          <a:effectLst/>
                          <a:latin typeface="Bookman Old Style" panose="02050604050505020204" pitchFamily="18" charset="0"/>
                          <a:ea typeface="Times New Roman" panose="02020603050405020304" pitchFamily="18" charset="0"/>
                          <a:cs typeface="Verdana" panose="020B0604030504040204" pitchFamily="34" charset="0"/>
                        </a:rPr>
                        <a:t>25:1</a:t>
                      </a:r>
                      <a:r>
                        <a:rPr lang="en-US" sz="18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 </a:t>
                      </a:r>
                      <a:r>
                        <a:rPr lang="en-US" sz="1800" b="0" kern="1200" dirty="0">
                          <a:solidFill>
                            <a:srgbClr val="FF0000"/>
                          </a:solidFill>
                          <a:effectLst/>
                          <a:latin typeface="Bookman Old Style" panose="02050604050505020204" pitchFamily="18" charset="0"/>
                          <a:ea typeface="Times New Roman" panose="02020603050405020304" pitchFamily="18" charset="0"/>
                          <a:cs typeface="Verdana" panose="020B0604030504040204" pitchFamily="34" charset="0"/>
                        </a:rPr>
                        <a:t>averaged </a:t>
                      </a:r>
                      <a:r>
                        <a:rPr lang="en-US" sz="18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over three academic years: CAY, CAYm1, and CAYm2</a:t>
                      </a:r>
                      <a:endParaRPr lang="en-IN" sz="18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r>
                        <a:rPr lang="en-US" sz="1800" b="0"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  SFR</a:t>
                      </a: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endParaRPr lang="en-US" dirty="0"/>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3"/>
                  </a:ext>
                </a:extLst>
              </a:tr>
              <a:tr h="1130616">
                <a:tc>
                  <a:txBody>
                    <a:bodyPr/>
                    <a:lstStyle/>
                    <a:p>
                      <a:pPr algn="ctr">
                        <a:spcAft>
                          <a:spcPts val="0"/>
                        </a:spcAft>
                        <a:tabLst>
                          <a:tab pos="114300" algn="l"/>
                        </a:tabLst>
                      </a:pPr>
                      <a:r>
                        <a:rPr lang="en-US" sz="1600" b="1" dirty="0">
                          <a:solidFill>
                            <a:srgbClr val="000000"/>
                          </a:solidFill>
                          <a:effectLst/>
                          <a:latin typeface="Bookman Old Style" panose="02050604050505020204" pitchFamily="18" charset="0"/>
                          <a:ea typeface="Times New Roman" panose="02020603050405020304" pitchFamily="18" charset="0"/>
                        </a:rPr>
                        <a:t>3</a:t>
                      </a:r>
                      <a:endParaRPr lang="en-IN" sz="16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Whether the number of faculty having </a:t>
                      </a:r>
                      <a:r>
                        <a:rPr lang="en-US" sz="1800" b="0" kern="1200" dirty="0" err="1">
                          <a:solidFill>
                            <a:srgbClr val="FF0000"/>
                          </a:solidFill>
                          <a:effectLst/>
                          <a:latin typeface="Bookman Old Style" panose="02050604050505020204" pitchFamily="18" charset="0"/>
                          <a:ea typeface="Times New Roman" panose="02020603050405020304" pitchFamily="18" charset="0"/>
                          <a:cs typeface="Verdana" panose="020B0604030504040204" pitchFamily="34" charset="0"/>
                        </a:rPr>
                        <a:t>Ph.D</a:t>
                      </a:r>
                      <a:r>
                        <a:rPr lang="en-US" sz="18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 degree available in the Department &amp; allied Departments is greater than or equal to </a:t>
                      </a:r>
                      <a:r>
                        <a:rPr lang="en-US" sz="1800" b="0" kern="1200" dirty="0">
                          <a:solidFill>
                            <a:srgbClr val="FF0000"/>
                          </a:solidFill>
                          <a:effectLst/>
                          <a:latin typeface="Bookman Old Style" panose="02050604050505020204" pitchFamily="18" charset="0"/>
                          <a:ea typeface="Times New Roman" panose="02020603050405020304" pitchFamily="18" charset="0"/>
                          <a:cs typeface="Verdana" panose="020B0604030504040204" pitchFamily="34" charset="0"/>
                        </a:rPr>
                        <a:t>20%</a:t>
                      </a:r>
                      <a:r>
                        <a:rPr lang="en-US" sz="18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 of the required number of faculty </a:t>
                      </a:r>
                      <a:r>
                        <a:rPr lang="en-US" sz="1800" b="0" kern="1200" dirty="0">
                          <a:solidFill>
                            <a:srgbClr val="FF0000"/>
                          </a:solidFill>
                          <a:effectLst/>
                          <a:latin typeface="Bookman Old Style" panose="02050604050505020204" pitchFamily="18" charset="0"/>
                          <a:ea typeface="Times New Roman" panose="02020603050405020304" pitchFamily="18" charset="0"/>
                          <a:cs typeface="Verdana" panose="020B0604030504040204" pitchFamily="34" charset="0"/>
                        </a:rPr>
                        <a:t>averaged</a:t>
                      </a:r>
                      <a:r>
                        <a:rPr lang="en-US" sz="18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 over two academic years i.e. CAY and CAYm1</a:t>
                      </a:r>
                      <a:r>
                        <a:rPr lang="en-IN" sz="18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algn="ctr" defTabSz="914400" rtl="0" eaLnBrk="1" latinLnBrk="0" hangingPunct="1">
                        <a:spcAft>
                          <a:spcPts val="0"/>
                        </a:spcAft>
                        <a:tabLst>
                          <a:tab pos="114300" algn="l"/>
                        </a:tabLst>
                      </a:pPr>
                      <a:endParaRPr lang="en-IN" sz="1800" b="0"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endParaRPr lang="en-US" dirty="0"/>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5"/>
                  </a:ext>
                </a:extLst>
              </a:tr>
              <a:tr h="452246">
                <a:tc>
                  <a:txBody>
                    <a:bodyPr/>
                    <a:lstStyle/>
                    <a:p>
                      <a:pPr algn="ctr">
                        <a:spcAft>
                          <a:spcPts val="0"/>
                        </a:spcAft>
                        <a:tabLst>
                          <a:tab pos="114300" algn="l"/>
                        </a:tabLst>
                      </a:pPr>
                      <a:r>
                        <a:rPr lang="en-IN" sz="1600" b="1" dirty="0">
                          <a:solidFill>
                            <a:srgbClr val="000000"/>
                          </a:solidFill>
                          <a:effectLst/>
                          <a:latin typeface="Bookman Old Style" panose="02050604050505020204" pitchFamily="18" charset="0"/>
                          <a:ea typeface="Times New Roman" panose="02020603050405020304" pitchFamily="18"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83820" marR="69850" algn="just">
                        <a:spcBef>
                          <a:spcPts val="0"/>
                        </a:spcBef>
                        <a:spcAft>
                          <a:spcPts val="0"/>
                        </a:spcAft>
                      </a:pPr>
                      <a:r>
                        <a:rPr lang="en-US" sz="18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Whether </a:t>
                      </a:r>
                      <a:r>
                        <a:rPr lang="en-US" sz="1800" b="0" kern="1200" dirty="0">
                          <a:solidFill>
                            <a:srgbClr val="FF0000"/>
                          </a:solidFill>
                          <a:effectLst/>
                          <a:latin typeface="Bookman Old Style" panose="02050604050505020204" pitchFamily="18" charset="0"/>
                          <a:ea typeface="Times New Roman" panose="02020603050405020304" pitchFamily="18" charset="0"/>
                          <a:cs typeface="Verdana" panose="020B0604030504040204" pitchFamily="34" charset="0"/>
                        </a:rPr>
                        <a:t>two batches </a:t>
                      </a:r>
                      <a:r>
                        <a:rPr lang="en-US" sz="18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have passed out in the program under consideration</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endParaRPr lang="en-US" sz="1800" b="0" dirty="0"/>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endParaRPr lang="en-US" dirty="0"/>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6"/>
                  </a:ext>
                </a:extLst>
              </a:tr>
              <a:tr h="442597">
                <a:tc>
                  <a:txBody>
                    <a:bodyPr/>
                    <a:lstStyle/>
                    <a:p>
                      <a:pPr algn="ctr">
                        <a:spcAft>
                          <a:spcPts val="0"/>
                        </a:spcAft>
                        <a:tabLst>
                          <a:tab pos="114300" algn="l"/>
                        </a:tabLst>
                      </a:pPr>
                      <a:r>
                        <a:rPr lang="en-IN" sz="1600" b="1" dirty="0">
                          <a:solidFill>
                            <a:srgbClr val="000000"/>
                          </a:solidFill>
                          <a:effectLst/>
                          <a:latin typeface="Bookman Old Style" panose="02050604050505020204" pitchFamily="18" charset="0"/>
                          <a:ea typeface="Times New Roman" panose="02020603050405020304" pitchFamily="18" charset="0"/>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83820" marR="69850" algn="just">
                        <a:spcBef>
                          <a:spcPts val="0"/>
                        </a:spcBef>
                        <a:spcAft>
                          <a:spcPts val="0"/>
                        </a:spcAft>
                      </a:pPr>
                      <a:r>
                        <a:rPr lang="en-US" sz="18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Whether </a:t>
                      </a:r>
                      <a:r>
                        <a:rPr lang="en-US" sz="1800" b="0" kern="1200" dirty="0" err="1">
                          <a:solidFill>
                            <a:srgbClr val="FF0000"/>
                          </a:solidFill>
                          <a:effectLst/>
                          <a:latin typeface="Bookman Old Style" panose="02050604050505020204" pitchFamily="18" charset="0"/>
                          <a:ea typeface="Times New Roman" panose="02020603050405020304" pitchFamily="18" charset="0"/>
                          <a:cs typeface="Verdana" panose="020B0604030504040204" pitchFamily="34" charset="0"/>
                        </a:rPr>
                        <a:t>HoD</a:t>
                      </a:r>
                      <a:r>
                        <a:rPr lang="en-US" sz="18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 possesses </a:t>
                      </a:r>
                      <a:r>
                        <a:rPr lang="en-US" sz="1800" b="0" kern="1200" dirty="0">
                          <a:solidFill>
                            <a:srgbClr val="FF0000"/>
                          </a:solidFill>
                          <a:effectLst/>
                          <a:latin typeface="Bookman Old Style" panose="02050604050505020204" pitchFamily="18" charset="0"/>
                          <a:ea typeface="Times New Roman" panose="02020603050405020304" pitchFamily="18" charset="0"/>
                          <a:cs typeface="Verdana" panose="020B0604030504040204" pitchFamily="34" charset="0"/>
                        </a:rPr>
                        <a:t>Ph.D</a:t>
                      </a:r>
                      <a:r>
                        <a:rPr lang="en-US" sz="18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 degree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endParaRPr lang="en-US" sz="1800" b="0" dirty="0"/>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endParaRPr lang="en-US" dirty="0"/>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7"/>
                  </a:ext>
                </a:extLst>
              </a:tr>
            </a:tbl>
          </a:graphicData>
        </a:graphic>
      </p:graphicFrame>
      <p:sp>
        <p:nvSpPr>
          <p:cNvPr id="1027" name="Rectangle 3"/>
          <p:cNvSpPr>
            <a:spLocks noChangeArrowheads="1"/>
          </p:cNvSpPr>
          <p:nvPr/>
        </p:nvSpPr>
        <p:spPr bwMode="auto">
          <a:xfrm>
            <a:off x="24245" y="-53861"/>
            <a:ext cx="8643966"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14300" algn="l"/>
              </a:tabLst>
            </a:pPr>
            <a:r>
              <a:rPr kumimoji="0" lang="en-US" sz="3000" b="1" i="0" strike="noStrike" cap="none" normalizeH="0" baseline="0" dirty="0">
                <a:ln>
                  <a:noFill/>
                </a:ln>
                <a:solidFill>
                  <a:schemeClr val="tx1"/>
                </a:solidFill>
                <a:effectLst/>
                <a:latin typeface="Bookman Old Style" panose="02050604050505020204" pitchFamily="18" charset="0"/>
                <a:ea typeface="Times New Roman" pitchFamily="18" charset="0"/>
                <a:cs typeface="Verdana" pitchFamily="34" charset="0"/>
              </a:rPr>
              <a:t>Pre-Qualifiers: TIER-I UG (</a:t>
            </a:r>
            <a:r>
              <a:rPr kumimoji="0" lang="en-US" sz="3000" b="1" i="0" strike="noStrike" cap="none" normalizeH="0" baseline="0" dirty="0" err="1">
                <a:ln>
                  <a:noFill/>
                </a:ln>
                <a:solidFill>
                  <a:schemeClr val="tx1"/>
                </a:solidFill>
                <a:effectLst/>
                <a:latin typeface="Bookman Old Style" panose="02050604050505020204" pitchFamily="18" charset="0"/>
                <a:ea typeface="Times New Roman" pitchFamily="18" charset="0"/>
                <a:cs typeface="Verdana" pitchFamily="34" charset="0"/>
              </a:rPr>
              <a:t>Engg</a:t>
            </a:r>
            <a:r>
              <a:rPr kumimoji="0" lang="en-US" sz="3000" b="1" i="0" strike="noStrike" cap="none" normalizeH="0" baseline="0" dirty="0">
                <a:ln>
                  <a:noFill/>
                </a:ln>
                <a:solidFill>
                  <a:schemeClr val="tx1"/>
                </a:solidFill>
                <a:effectLst/>
                <a:latin typeface="Bookman Old Style" panose="02050604050505020204" pitchFamily="18" charset="0"/>
                <a:ea typeface="Times New Roman" pitchFamily="18" charset="0"/>
                <a:cs typeface="Verdana" pitchFamily="34" charset="0"/>
              </a:rPr>
              <a:t>.,) Program</a:t>
            </a:r>
            <a:endParaRPr kumimoji="0" lang="en-US" sz="3000" b="0" i="0" u="none" strike="noStrike" cap="none" normalizeH="0" baseline="0" dirty="0">
              <a:ln>
                <a:noFill/>
              </a:ln>
              <a:solidFill>
                <a:schemeClr val="tx1"/>
              </a:solidFill>
              <a:effectLst/>
              <a:latin typeface="Arial" pitchFamily="34" charset="0"/>
              <a:cs typeface="Arial" pitchFamily="34" charset="0"/>
            </a:endParaRPr>
          </a:p>
        </p:txBody>
      </p:sp>
      <p:pic>
        <p:nvPicPr>
          <p:cNvPr id="5" name="Picture 4"/>
          <p:cNvPicPr>
            <a:picLocks noChangeAspect="1"/>
          </p:cNvPicPr>
          <p:nvPr/>
        </p:nvPicPr>
        <p:blipFill>
          <a:blip r:embed="rId2"/>
          <a:stretch>
            <a:fillRect/>
          </a:stretch>
        </p:blipFill>
        <p:spPr>
          <a:xfrm>
            <a:off x="7975600" y="6096001"/>
            <a:ext cx="1168400" cy="761999"/>
          </a:xfrm>
          <a:prstGeom prst="rect">
            <a:avLst/>
          </a:prstGeom>
        </p:spPr>
      </p:pic>
      <p:sp>
        <p:nvSpPr>
          <p:cNvPr id="6" name="Content Placeholder 4"/>
          <p:cNvSpPr txBox="1">
            <a:spLocks/>
          </p:cNvSpPr>
          <p:nvPr/>
        </p:nvSpPr>
        <p:spPr>
          <a:xfrm>
            <a:off x="7289800" y="6490855"/>
            <a:ext cx="787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15</a:t>
            </a:r>
            <a:endParaRPr lang="en-US" sz="2400" b="1" dirty="0">
              <a:latin typeface="Bookman Old Style" panose="02050604050505020204" pitchFamily="18" charset="0"/>
            </a:endParaRPr>
          </a:p>
        </p:txBody>
      </p:sp>
    </p:spTree>
    <p:extLst>
      <p:ext uri="{BB962C8B-B14F-4D97-AF65-F5344CB8AC3E}">
        <p14:creationId xmlns:p14="http://schemas.microsoft.com/office/powerpoint/2010/main" val="13610216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7975600" y="6096001"/>
            <a:ext cx="1168400" cy="761999"/>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4074646845"/>
              </p:ext>
            </p:extLst>
          </p:nvPr>
        </p:nvGraphicFramePr>
        <p:xfrm>
          <a:off x="152400" y="457200"/>
          <a:ext cx="8839200" cy="5885325"/>
        </p:xfrm>
        <a:graphic>
          <a:graphicData uri="http://schemas.openxmlformats.org/drawingml/2006/table">
            <a:tbl>
              <a:tblPr/>
              <a:tblGrid>
                <a:gridCol w="533400">
                  <a:extLst>
                    <a:ext uri="{9D8B030D-6E8A-4147-A177-3AD203B41FA5}">
                      <a16:colId xmlns:a16="http://schemas.microsoft.com/office/drawing/2014/main" val="20000"/>
                    </a:ext>
                  </a:extLst>
                </a:gridCol>
                <a:gridCol w="53340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tblGrid>
              <a:tr h="651318">
                <a:tc>
                  <a:txBody>
                    <a:bodyPr/>
                    <a:lstStyle/>
                    <a:p>
                      <a:pPr algn="ctr">
                        <a:spcAft>
                          <a:spcPts val="0"/>
                        </a:spcAft>
                        <a:tabLst>
                          <a:tab pos="114300" algn="l"/>
                        </a:tabLst>
                      </a:pPr>
                      <a:r>
                        <a:rPr lang="en-IN" sz="14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S.N.</a:t>
                      </a:r>
                      <a:endParaRPr lang="en-IN" sz="1400" b="1"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tabLst>
                          <a:tab pos="114300" algn="l"/>
                        </a:tabLst>
                      </a:pPr>
                      <a:r>
                        <a:rPr lang="en-IN" sz="14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Pre Visit Qualifiers </a:t>
                      </a:r>
                      <a:endParaRPr lang="en-IN" sz="1400" b="1"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tabLst>
                          <a:tab pos="114300" algn="l"/>
                        </a:tabLst>
                      </a:pPr>
                      <a:r>
                        <a:rPr lang="en-IN" sz="14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Current Status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tabLst>
                          <a:tab pos="114300" algn="l"/>
                        </a:tabLst>
                      </a:pPr>
                      <a:r>
                        <a:rPr lang="en-IN" sz="14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Compliance Status</a:t>
                      </a:r>
                      <a:endParaRPr lang="en-IN" sz="1400" b="1" dirty="0">
                        <a:solidFill>
                          <a:srgbClr val="000000"/>
                        </a:solidFill>
                        <a:effectLst/>
                        <a:latin typeface="Bookman Old Style" panose="02050604050505020204" pitchFamily="18" charset="0"/>
                        <a:ea typeface="Times New Roman" panose="02020603050405020304" pitchFamily="18" charset="0"/>
                      </a:endParaRPr>
                    </a:p>
                    <a:p>
                      <a:pPr algn="ctr">
                        <a:spcAft>
                          <a:spcPts val="0"/>
                        </a:spcAft>
                        <a:tabLst>
                          <a:tab pos="114300" algn="l"/>
                        </a:tabLst>
                      </a:pPr>
                      <a:r>
                        <a:rPr lang="en-IN" sz="14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Complied/Not Complied</a:t>
                      </a:r>
                      <a:endParaRPr lang="en-IN" sz="1400" b="1"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448647">
                <a:tc gridSpan="4">
                  <a:txBody>
                    <a:bodyPr/>
                    <a:lstStyle/>
                    <a:p>
                      <a:pPr algn="ctr">
                        <a:spcAft>
                          <a:spcPts val="0"/>
                        </a:spcAft>
                        <a:tabLst>
                          <a:tab pos="114300" algn="l"/>
                        </a:tabLst>
                      </a:pPr>
                      <a:r>
                        <a:rPr lang="en-IN" sz="2300" b="1" dirty="0">
                          <a:solidFill>
                            <a:srgbClr val="000000"/>
                          </a:solidFill>
                          <a:latin typeface="Bookman Old Style" panose="02050604050505020204" pitchFamily="18" charset="0"/>
                          <a:ea typeface="Times New Roman"/>
                          <a:cs typeface="Verdana"/>
                        </a:rPr>
                        <a:t>Essential qualifiers </a:t>
                      </a:r>
                      <a:endParaRPr lang="en-IN" sz="23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814148">
                <a:tc>
                  <a:txBody>
                    <a:bodyPr/>
                    <a:lstStyle/>
                    <a:p>
                      <a:pPr algn="ctr">
                        <a:spcAft>
                          <a:spcPts val="0"/>
                        </a:spcAft>
                        <a:tabLst>
                          <a:tab pos="114300" algn="l"/>
                        </a:tabLst>
                      </a:pPr>
                      <a:r>
                        <a:rPr lang="en-US" sz="1600" b="1" dirty="0">
                          <a:solidFill>
                            <a:srgbClr val="000000"/>
                          </a:solidFill>
                          <a:effectLst/>
                          <a:latin typeface="Bookman Old Style" panose="02050604050505020204" pitchFamily="18" charset="0"/>
                          <a:ea typeface="Times New Roman" panose="02020603050405020304" pitchFamily="18" charset="0"/>
                        </a:rPr>
                        <a:t>6</a:t>
                      </a:r>
                      <a:endParaRPr lang="en-IN" sz="16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r>
                        <a:rPr lang="en-US" sz="1600" b="1"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Case 1: </a:t>
                      </a:r>
                      <a:r>
                        <a:rPr lang="en-US" sz="16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If the Department/School is </a:t>
                      </a:r>
                      <a:r>
                        <a:rPr lang="en-US" sz="1600" b="0" kern="1200" dirty="0">
                          <a:solidFill>
                            <a:srgbClr val="FF0000"/>
                          </a:solidFill>
                          <a:effectLst/>
                          <a:latin typeface="Bookman Old Style" panose="02050604050505020204" pitchFamily="18" charset="0"/>
                          <a:ea typeface="Times New Roman" panose="02020603050405020304" pitchFamily="18" charset="0"/>
                          <a:cs typeface="Verdana" panose="020B0604030504040204" pitchFamily="34" charset="0"/>
                        </a:rPr>
                        <a:t>not running </a:t>
                      </a:r>
                      <a:r>
                        <a:rPr lang="en-US" sz="16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multiple UG (Engineering) programs and does not have allied departments, which are running undergraduate engineering programs, then the </a:t>
                      </a:r>
                      <a:r>
                        <a:rPr lang="en-US" sz="1600" b="0" kern="1200" dirty="0">
                          <a:solidFill>
                            <a:srgbClr val="FF0000"/>
                          </a:solidFill>
                          <a:effectLst/>
                          <a:latin typeface="Bookman Old Style" panose="02050604050505020204" pitchFamily="18" charset="0"/>
                          <a:ea typeface="Times New Roman" panose="02020603050405020304" pitchFamily="18" charset="0"/>
                          <a:cs typeface="Verdana" panose="020B0604030504040204" pitchFamily="34" charset="0"/>
                        </a:rPr>
                        <a:t>program</a:t>
                      </a:r>
                      <a:r>
                        <a:rPr lang="en-US" sz="16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 under consideration needs either </a:t>
                      </a:r>
                      <a:r>
                        <a:rPr lang="en-US" sz="1600" b="0" kern="1200" dirty="0">
                          <a:solidFill>
                            <a:srgbClr val="FF0000"/>
                          </a:solidFill>
                          <a:effectLst/>
                          <a:latin typeface="Bookman Old Style" panose="02050604050505020204" pitchFamily="18" charset="0"/>
                          <a:ea typeface="Times New Roman" panose="02020603050405020304" pitchFamily="18" charset="0"/>
                          <a:cs typeface="Verdana" panose="020B0604030504040204" pitchFamily="34" charset="0"/>
                        </a:rPr>
                        <a:t>2 Professors </a:t>
                      </a:r>
                      <a:r>
                        <a:rPr lang="en-US" sz="16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or </a:t>
                      </a:r>
                      <a:r>
                        <a:rPr lang="en-US" sz="1600" b="0" kern="1200" dirty="0">
                          <a:solidFill>
                            <a:srgbClr val="FF0000"/>
                          </a:solidFill>
                          <a:effectLst/>
                          <a:latin typeface="Bookman Old Style" panose="02050604050505020204" pitchFamily="18" charset="0"/>
                          <a:ea typeface="Times New Roman" panose="02020603050405020304" pitchFamily="18" charset="0"/>
                          <a:cs typeface="Verdana" panose="020B0604030504040204" pitchFamily="34" charset="0"/>
                        </a:rPr>
                        <a:t>1 Professor </a:t>
                      </a:r>
                      <a:r>
                        <a:rPr lang="en-US" sz="16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and </a:t>
                      </a:r>
                      <a:r>
                        <a:rPr lang="en-US" sz="1600" b="0" kern="1200" dirty="0">
                          <a:solidFill>
                            <a:srgbClr val="FF0000"/>
                          </a:solidFill>
                          <a:effectLst/>
                          <a:latin typeface="Bookman Old Style" panose="02050604050505020204" pitchFamily="18" charset="0"/>
                          <a:ea typeface="Times New Roman" panose="02020603050405020304" pitchFamily="18" charset="0"/>
                          <a:cs typeface="Verdana" panose="020B0604030504040204" pitchFamily="34" charset="0"/>
                        </a:rPr>
                        <a:t>1 Associate </a:t>
                      </a:r>
                      <a:r>
                        <a:rPr lang="en-US" sz="16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Professor on a regular basis with Ph.D. degree in the current academic year (CAY) and the previous academic year (CAYm1).</a:t>
                      </a:r>
                    </a:p>
                    <a:p>
                      <a:endParaRPr lang="en-US" sz="1000" b="1"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endParaRPr>
                    </a:p>
                    <a:p>
                      <a:pPr algn="just"/>
                      <a:r>
                        <a:rPr lang="en-US" sz="1600" b="1"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Case 2: </a:t>
                      </a:r>
                      <a:r>
                        <a:rPr lang="en-US" sz="16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If the Department/School, including allied departments, is </a:t>
                      </a:r>
                      <a:r>
                        <a:rPr lang="en-US" sz="1600" b="0" kern="1200" dirty="0">
                          <a:solidFill>
                            <a:srgbClr val="FF0000"/>
                          </a:solidFill>
                          <a:effectLst/>
                          <a:latin typeface="Bookman Old Style" panose="02050604050505020204" pitchFamily="18" charset="0"/>
                          <a:ea typeface="Times New Roman" panose="02020603050405020304" pitchFamily="18" charset="0"/>
                          <a:cs typeface="Verdana" panose="020B0604030504040204" pitchFamily="34" charset="0"/>
                        </a:rPr>
                        <a:t>running multiple UG </a:t>
                      </a:r>
                      <a:r>
                        <a:rPr lang="en-US" sz="16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(Engineering) programs, the program under consideration needs either 2 Professors or </a:t>
                      </a:r>
                      <a:r>
                        <a:rPr lang="en-US" sz="1600" b="0" kern="1200" dirty="0">
                          <a:solidFill>
                            <a:srgbClr val="FF0000"/>
                          </a:solidFill>
                          <a:effectLst/>
                          <a:latin typeface="Bookman Old Style" panose="02050604050505020204" pitchFamily="18" charset="0"/>
                          <a:ea typeface="Times New Roman" panose="02020603050405020304" pitchFamily="18" charset="0"/>
                          <a:cs typeface="Verdana" panose="020B0604030504040204" pitchFamily="34" charset="0"/>
                        </a:rPr>
                        <a:t>1 Professor </a:t>
                      </a:r>
                      <a:r>
                        <a:rPr lang="en-US" sz="16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and </a:t>
                      </a:r>
                      <a:r>
                        <a:rPr lang="en-US" sz="1600" b="0" kern="1200" dirty="0">
                          <a:solidFill>
                            <a:srgbClr val="FF0000"/>
                          </a:solidFill>
                          <a:effectLst/>
                          <a:latin typeface="Bookman Old Style" panose="02050604050505020204" pitchFamily="18" charset="0"/>
                          <a:ea typeface="Times New Roman" panose="02020603050405020304" pitchFamily="18" charset="0"/>
                          <a:cs typeface="Verdana" panose="020B0604030504040204" pitchFamily="34" charset="0"/>
                        </a:rPr>
                        <a:t>1 Associate </a:t>
                      </a:r>
                      <a:r>
                        <a:rPr lang="en-US" sz="16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Professor on a regular basis with Ph.D. degree in CAY and CAYm1. </a:t>
                      </a:r>
                      <a:r>
                        <a:rPr lang="en-US" sz="1600" b="0" kern="1200" dirty="0">
                          <a:solidFill>
                            <a:srgbClr val="FF0000"/>
                          </a:solidFill>
                          <a:effectLst/>
                          <a:latin typeface="Bookman Old Style" panose="02050604050505020204" pitchFamily="18" charset="0"/>
                          <a:ea typeface="Times New Roman" panose="02020603050405020304" pitchFamily="18" charset="0"/>
                          <a:cs typeface="Verdana" panose="020B0604030504040204" pitchFamily="34" charset="0"/>
                        </a:rPr>
                        <a:t>Additionally</a:t>
                      </a:r>
                      <a:r>
                        <a:rPr lang="en-US" sz="16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 the remaining </a:t>
                      </a:r>
                      <a:r>
                        <a:rPr lang="en-US" sz="1600" b="0" kern="1200" dirty="0">
                          <a:solidFill>
                            <a:srgbClr val="FF0000"/>
                          </a:solidFill>
                          <a:effectLst/>
                          <a:latin typeface="Bookman Old Style" panose="02050604050505020204" pitchFamily="18" charset="0"/>
                          <a:ea typeface="Times New Roman" panose="02020603050405020304" pitchFamily="18" charset="0"/>
                          <a:cs typeface="Verdana" panose="020B0604030504040204" pitchFamily="34" charset="0"/>
                        </a:rPr>
                        <a:t>UG</a:t>
                      </a:r>
                      <a:r>
                        <a:rPr lang="en-US" sz="16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 (Engineering) programs (N*) need N </a:t>
                      </a:r>
                      <a:r>
                        <a:rPr lang="en-US" sz="1600" b="0" kern="1200" dirty="0">
                          <a:solidFill>
                            <a:srgbClr val="FF0000"/>
                          </a:solidFill>
                          <a:effectLst/>
                          <a:latin typeface="Bookman Old Style" panose="02050604050505020204" pitchFamily="18" charset="0"/>
                          <a:ea typeface="Times New Roman" panose="02020603050405020304" pitchFamily="18" charset="0"/>
                          <a:cs typeface="Verdana" panose="020B0604030504040204" pitchFamily="34" charset="0"/>
                        </a:rPr>
                        <a:t>Professors</a:t>
                      </a:r>
                      <a:r>
                        <a:rPr lang="en-US" sz="16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 or N </a:t>
                      </a:r>
                      <a:r>
                        <a:rPr lang="en-US" sz="1600" b="0" kern="1200" dirty="0">
                          <a:solidFill>
                            <a:srgbClr val="FF0000"/>
                          </a:solidFill>
                          <a:effectLst/>
                          <a:latin typeface="Bookman Old Style" panose="02050604050505020204" pitchFamily="18" charset="0"/>
                          <a:ea typeface="Times New Roman" panose="02020603050405020304" pitchFamily="18" charset="0"/>
                          <a:cs typeface="Verdana" panose="020B0604030504040204" pitchFamily="34" charset="0"/>
                        </a:rPr>
                        <a:t>Associate</a:t>
                      </a:r>
                      <a:r>
                        <a:rPr lang="en-US" sz="16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rPr>
                        <a:t> Professors in the Department/ School/ Allied departments on a regular basis with Ph.D. degree in CAY and CAYm1 in total.</a:t>
                      </a:r>
                      <a:endParaRPr lang="en-IN" sz="1600" b="0" kern="1200" dirty="0">
                        <a:solidFill>
                          <a:schemeClr val="tx1"/>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algn="ctr" defTabSz="914400" rtl="0" eaLnBrk="1" latinLnBrk="0" hangingPunct="1">
                        <a:spcAft>
                          <a:spcPts val="0"/>
                        </a:spcAft>
                        <a:tabLst>
                          <a:tab pos="114300" algn="l"/>
                        </a:tabLst>
                      </a:pPr>
                      <a:endPar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endParaRPr lang="en-US" dirty="0"/>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5"/>
                  </a:ext>
                </a:extLst>
              </a:tr>
            </a:tbl>
          </a:graphicData>
        </a:graphic>
      </p:graphicFrame>
      <p:sp>
        <p:nvSpPr>
          <p:cNvPr id="4" name="Rectangle 3"/>
          <p:cNvSpPr>
            <a:spLocks noChangeArrowheads="1"/>
          </p:cNvSpPr>
          <p:nvPr/>
        </p:nvSpPr>
        <p:spPr bwMode="auto">
          <a:xfrm>
            <a:off x="24245" y="-53861"/>
            <a:ext cx="8643966"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tab pos="114300" algn="l"/>
              </a:tabLst>
            </a:pPr>
            <a:r>
              <a:rPr kumimoji="0" lang="en-US" sz="3000" b="1" i="0" strike="noStrike" cap="none" normalizeH="0" baseline="0" dirty="0">
                <a:ln>
                  <a:noFill/>
                </a:ln>
                <a:solidFill>
                  <a:schemeClr val="tx1"/>
                </a:solidFill>
                <a:effectLst/>
                <a:latin typeface="Bookman Old Style" panose="02050604050505020204" pitchFamily="18" charset="0"/>
                <a:ea typeface="Times New Roman" pitchFamily="18" charset="0"/>
                <a:cs typeface="Verdana" pitchFamily="34" charset="0"/>
              </a:rPr>
              <a:t>Pre-Qualifiers: TIER-I UG (</a:t>
            </a:r>
            <a:r>
              <a:rPr kumimoji="0" lang="en-US" sz="3000" b="1" i="0" strike="noStrike" cap="none" normalizeH="0" baseline="0" dirty="0" err="1">
                <a:ln>
                  <a:noFill/>
                </a:ln>
                <a:solidFill>
                  <a:schemeClr val="tx1"/>
                </a:solidFill>
                <a:effectLst/>
                <a:latin typeface="Bookman Old Style" panose="02050604050505020204" pitchFamily="18" charset="0"/>
                <a:ea typeface="Times New Roman" pitchFamily="18" charset="0"/>
                <a:cs typeface="Verdana" pitchFamily="34" charset="0"/>
              </a:rPr>
              <a:t>Engg</a:t>
            </a:r>
            <a:r>
              <a:rPr kumimoji="0" lang="en-US" sz="3000" b="1" i="0" strike="noStrike" cap="none" normalizeH="0" baseline="0" dirty="0">
                <a:ln>
                  <a:noFill/>
                </a:ln>
                <a:solidFill>
                  <a:schemeClr val="tx1"/>
                </a:solidFill>
                <a:effectLst/>
                <a:latin typeface="Bookman Old Style" panose="02050604050505020204" pitchFamily="18" charset="0"/>
                <a:ea typeface="Times New Roman" pitchFamily="18" charset="0"/>
                <a:cs typeface="Verdana" pitchFamily="34" charset="0"/>
              </a:rPr>
              <a:t>.,) Program</a:t>
            </a:r>
            <a:endParaRPr kumimoji="0" lang="en-US" sz="3000" b="0" i="0" u="none" strike="noStrike" cap="none" normalizeH="0" baseline="0" dirty="0">
              <a:ln>
                <a:noFill/>
              </a:ln>
              <a:solidFill>
                <a:schemeClr val="tx1"/>
              </a:solidFill>
              <a:effectLst/>
              <a:latin typeface="Arial" pitchFamily="34" charset="0"/>
              <a:cs typeface="Arial" pitchFamily="34" charset="0"/>
            </a:endParaRPr>
          </a:p>
        </p:txBody>
      </p:sp>
      <p:sp>
        <p:nvSpPr>
          <p:cNvPr id="5" name="Content Placeholder 4"/>
          <p:cNvSpPr txBox="1">
            <a:spLocks/>
          </p:cNvSpPr>
          <p:nvPr/>
        </p:nvSpPr>
        <p:spPr>
          <a:xfrm>
            <a:off x="7289800" y="6490855"/>
            <a:ext cx="787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US" sz="2400" b="1" dirty="0">
                <a:latin typeface="Bookman Old Style" panose="02050604050505020204" pitchFamily="18" charset="0"/>
              </a:rPr>
              <a:t>16</a:t>
            </a:r>
          </a:p>
        </p:txBody>
      </p:sp>
    </p:spTree>
    <p:extLst>
      <p:ext uri="{BB962C8B-B14F-4D97-AF65-F5344CB8AC3E}">
        <p14:creationId xmlns:p14="http://schemas.microsoft.com/office/powerpoint/2010/main" val="858657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54759"/>
            <a:ext cx="9067800" cy="6109365"/>
          </a:xfrm>
          <a:prstGeom prst="rect">
            <a:avLst/>
          </a:prstGeom>
        </p:spPr>
        <p:txBody>
          <a:bodyPr wrap="square">
            <a:spAutoFit/>
          </a:bodyPr>
          <a:lstStyle/>
          <a:p>
            <a:pPr lvl="1" indent="-457200" algn="just">
              <a:buFont typeface="Wingdings" pitchFamily="2" charset="2"/>
              <a:buChar char="v"/>
            </a:pPr>
            <a:r>
              <a:rPr lang="en-US" sz="2300" dirty="0">
                <a:latin typeface="Bookman Old Style" pitchFamily="18" charset="0"/>
              </a:rPr>
              <a:t>The </a:t>
            </a:r>
            <a:r>
              <a:rPr lang="en-US" sz="2300" dirty="0">
                <a:solidFill>
                  <a:srgbClr val="FF0000"/>
                </a:solidFill>
                <a:latin typeface="Bookman Old Style" panose="02050604050505020204" pitchFamily="18" charset="0"/>
              </a:rPr>
              <a:t>faculty</a:t>
            </a:r>
            <a:r>
              <a:rPr lang="en-US" sz="2300" dirty="0">
                <a:latin typeface="Bookman Old Style" panose="02050604050505020204" pitchFamily="18" charset="0"/>
              </a:rPr>
              <a:t> will be counted in the respective year, if the faculty has </a:t>
            </a:r>
            <a:r>
              <a:rPr lang="en-US" sz="2300" dirty="0">
                <a:solidFill>
                  <a:srgbClr val="FF0000"/>
                </a:solidFill>
                <a:latin typeface="Bookman Old Style" panose="02050604050505020204" pitchFamily="18" charset="0"/>
              </a:rPr>
              <a:t>joined before </a:t>
            </a:r>
            <a:r>
              <a:rPr lang="en-US" sz="2300" dirty="0">
                <a:latin typeface="Bookman Old Style" panose="02050604050505020204" pitchFamily="18" charset="0"/>
              </a:rPr>
              <a:t>or on </a:t>
            </a:r>
            <a:r>
              <a:rPr lang="en-US" sz="2300" dirty="0">
                <a:solidFill>
                  <a:srgbClr val="FF0000"/>
                </a:solidFill>
                <a:latin typeface="Bookman Old Style" panose="02050604050505020204" pitchFamily="18" charset="0"/>
              </a:rPr>
              <a:t>31st August </a:t>
            </a:r>
            <a:r>
              <a:rPr lang="en-US" sz="2300" dirty="0">
                <a:latin typeface="Bookman Old Style" panose="02050604050505020204" pitchFamily="18" charset="0"/>
              </a:rPr>
              <a:t>of the same year and continued </a:t>
            </a:r>
            <a:r>
              <a:rPr lang="en-US" sz="2300" dirty="0">
                <a:solidFill>
                  <a:srgbClr val="FF0000"/>
                </a:solidFill>
                <a:latin typeface="Bookman Old Style" panose="02050604050505020204" pitchFamily="18" charset="0"/>
              </a:rPr>
              <a:t>till 30th April</a:t>
            </a:r>
            <a:r>
              <a:rPr lang="en-US" sz="2300" dirty="0">
                <a:latin typeface="Bookman Old Style" panose="02050604050505020204" pitchFamily="18" charset="0"/>
              </a:rPr>
              <a:t> of the subsequent year.</a:t>
            </a:r>
          </a:p>
          <a:p>
            <a:pPr lvl="1" indent="-457200" algn="just">
              <a:buFont typeface="Wingdings" pitchFamily="2" charset="2"/>
              <a:buChar char="v"/>
            </a:pPr>
            <a:r>
              <a:rPr lang="en-US" sz="2300" dirty="0">
                <a:latin typeface="Bookman Old Style" panose="02050604050505020204" pitchFamily="18" charset="0"/>
              </a:rPr>
              <a:t>There is </a:t>
            </a:r>
            <a:r>
              <a:rPr lang="en-US" sz="2300" dirty="0">
                <a:solidFill>
                  <a:srgbClr val="FF0000"/>
                </a:solidFill>
                <a:latin typeface="Bookman Old Style" panose="02050604050505020204" pitchFamily="18" charset="0"/>
              </a:rPr>
              <a:t>no age limit </a:t>
            </a:r>
            <a:r>
              <a:rPr lang="en-US" sz="2300" dirty="0">
                <a:latin typeface="Bookman Old Style" panose="02050604050505020204" pitchFamily="18" charset="0"/>
              </a:rPr>
              <a:t>to the consideration for the </a:t>
            </a:r>
            <a:r>
              <a:rPr lang="en-US" sz="2300" dirty="0">
                <a:solidFill>
                  <a:srgbClr val="FF0000"/>
                </a:solidFill>
                <a:latin typeface="Bookman Old Style" panose="02050604050505020204" pitchFamily="18" charset="0"/>
              </a:rPr>
              <a:t>emeritus faculty </a:t>
            </a:r>
            <a:r>
              <a:rPr lang="en-US" sz="2300" dirty="0">
                <a:latin typeface="Bookman Old Style" panose="02050604050505020204" pitchFamily="18" charset="0"/>
              </a:rPr>
              <a:t>as long as they are physically fit to take classes and engage with students, and are employed on a full time basis.</a:t>
            </a:r>
          </a:p>
          <a:p>
            <a:pPr lvl="1" indent="-457200" algn="just">
              <a:buFont typeface="Wingdings" pitchFamily="2" charset="2"/>
              <a:buChar char="v"/>
            </a:pPr>
            <a:r>
              <a:rPr lang="en-US" sz="2300" dirty="0">
                <a:latin typeface="Bookman Old Style" panose="02050604050505020204" pitchFamily="18" charset="0"/>
              </a:rPr>
              <a:t>The available and required no. of </a:t>
            </a:r>
            <a:r>
              <a:rPr lang="en-US" sz="2300" dirty="0">
                <a:solidFill>
                  <a:srgbClr val="FF0000"/>
                </a:solidFill>
                <a:latin typeface="Bookman Old Style" panose="02050604050505020204" pitchFamily="18" charset="0"/>
              </a:rPr>
              <a:t>PhD</a:t>
            </a:r>
            <a:r>
              <a:rPr lang="en-US" sz="2300" dirty="0">
                <a:latin typeface="Bookman Old Style" panose="02050604050505020204" pitchFamily="18" charset="0"/>
              </a:rPr>
              <a:t>. in the Department shall be </a:t>
            </a:r>
            <a:r>
              <a:rPr lang="en-US" sz="2300" dirty="0">
                <a:solidFill>
                  <a:srgbClr val="FF0000"/>
                </a:solidFill>
                <a:latin typeface="Bookman Old Style" panose="02050604050505020204" pitchFamily="18" charset="0"/>
              </a:rPr>
              <a:t>truncated</a:t>
            </a:r>
            <a:r>
              <a:rPr lang="en-US" sz="2300" dirty="0">
                <a:latin typeface="Bookman Old Style" panose="02050604050505020204" pitchFamily="18" charset="0"/>
              </a:rPr>
              <a:t> to its nearest </a:t>
            </a:r>
            <a:r>
              <a:rPr lang="en-US" sz="2300" dirty="0">
                <a:solidFill>
                  <a:srgbClr val="FF0000"/>
                </a:solidFill>
                <a:latin typeface="Bookman Old Style" panose="02050604050505020204" pitchFamily="18" charset="0"/>
              </a:rPr>
              <a:t>lower integer</a:t>
            </a:r>
            <a:r>
              <a:rPr lang="en-US" sz="2300" dirty="0">
                <a:latin typeface="Bookman Old Style" panose="02050604050505020204" pitchFamily="18" charset="0"/>
              </a:rPr>
              <a:t>.</a:t>
            </a:r>
          </a:p>
          <a:p>
            <a:pPr lvl="1" indent="-457200" algn="just">
              <a:buFont typeface="Wingdings" pitchFamily="2" charset="2"/>
              <a:buChar char="v"/>
            </a:pPr>
            <a:r>
              <a:rPr lang="en-US" sz="2300" dirty="0">
                <a:latin typeface="Bookman Old Style" panose="02050604050505020204" pitchFamily="18" charset="0"/>
              </a:rPr>
              <a:t>In the disciplines like MBA or PGDM or </a:t>
            </a:r>
            <a:r>
              <a:rPr lang="en-US" sz="2300" dirty="0">
                <a:solidFill>
                  <a:srgbClr val="FF0000"/>
                </a:solidFill>
                <a:latin typeface="Bookman Old Style" panose="02050604050505020204" pitchFamily="18" charset="0"/>
              </a:rPr>
              <a:t>specialized areas </a:t>
            </a:r>
            <a:r>
              <a:rPr lang="en-US" sz="2300" dirty="0">
                <a:latin typeface="Bookman Old Style" panose="02050604050505020204" pitchFamily="18" charset="0"/>
              </a:rPr>
              <a:t>like Biotechnology, all the qualifications relevant and purposeful to those disciplines need to be </a:t>
            </a:r>
            <a:r>
              <a:rPr lang="en-US" sz="2300" dirty="0">
                <a:solidFill>
                  <a:srgbClr val="FF0000"/>
                </a:solidFill>
                <a:latin typeface="Bookman Old Style" panose="02050604050505020204" pitchFamily="18" charset="0"/>
              </a:rPr>
              <a:t>considered</a:t>
            </a:r>
            <a:r>
              <a:rPr lang="en-US" sz="2300" dirty="0">
                <a:latin typeface="Bookman Old Style" panose="02050604050505020204" pitchFamily="18" charset="0"/>
              </a:rPr>
              <a:t>, in addition to the </a:t>
            </a:r>
            <a:r>
              <a:rPr lang="en-US" sz="2300" dirty="0" err="1">
                <a:latin typeface="Bookman Old Style" panose="02050604050505020204" pitchFamily="18" charset="0"/>
              </a:rPr>
              <a:t>M.Tech</a:t>
            </a:r>
            <a:r>
              <a:rPr lang="en-US" sz="2300" dirty="0">
                <a:latin typeface="Bookman Old Style" panose="02050604050505020204" pitchFamily="18" charset="0"/>
              </a:rPr>
              <a:t>/MBA/ PGDM degrees.</a:t>
            </a:r>
            <a:endParaRPr lang="en-IN" sz="2300" dirty="0">
              <a:latin typeface="Bookman Old Style" panose="02050604050505020204" pitchFamily="18" charset="0"/>
            </a:endParaRPr>
          </a:p>
          <a:p>
            <a:pPr lvl="1" indent="-457200" algn="just">
              <a:buFont typeface="Wingdings" pitchFamily="2" charset="2"/>
              <a:buChar char="v"/>
            </a:pPr>
            <a:r>
              <a:rPr lang="en-US" sz="2300" dirty="0">
                <a:latin typeface="Bookman Old Style" panose="02050604050505020204" pitchFamily="18" charset="0"/>
              </a:rPr>
              <a:t>All the </a:t>
            </a:r>
            <a:r>
              <a:rPr lang="en-US" sz="2300" dirty="0">
                <a:solidFill>
                  <a:srgbClr val="FF0000"/>
                </a:solidFill>
                <a:latin typeface="Bookman Old Style" panose="02050604050505020204" pitchFamily="18" charset="0"/>
              </a:rPr>
              <a:t>faculty</a:t>
            </a:r>
            <a:r>
              <a:rPr lang="en-US" sz="2300" dirty="0">
                <a:latin typeface="Bookman Old Style" panose="02050604050505020204" pitchFamily="18" charset="0"/>
              </a:rPr>
              <a:t> whether regular or contractual (</a:t>
            </a:r>
            <a:r>
              <a:rPr lang="en-US" sz="2300" dirty="0">
                <a:solidFill>
                  <a:srgbClr val="FF0000"/>
                </a:solidFill>
                <a:latin typeface="Bookman Old Style" panose="02050604050505020204" pitchFamily="18" charset="0"/>
              </a:rPr>
              <a:t>except part-time </a:t>
            </a:r>
            <a:r>
              <a:rPr lang="en-US" sz="2300" dirty="0">
                <a:latin typeface="Bookman Old Style" panose="02050604050505020204" pitchFamily="18" charset="0"/>
              </a:rPr>
              <a:t>or </a:t>
            </a:r>
            <a:r>
              <a:rPr lang="en-US" sz="2300" dirty="0">
                <a:solidFill>
                  <a:srgbClr val="FF0000"/>
                </a:solidFill>
                <a:latin typeface="Bookman Old Style" panose="02050604050505020204" pitchFamily="18" charset="0"/>
              </a:rPr>
              <a:t>hourly based</a:t>
            </a:r>
            <a:r>
              <a:rPr lang="en-US" sz="2300" dirty="0">
                <a:latin typeface="Bookman Old Style" panose="02050604050505020204" pitchFamily="18" charset="0"/>
              </a:rPr>
              <a:t>), will be considered.</a:t>
            </a:r>
          </a:p>
          <a:p>
            <a:pPr lvl="1" indent="-457200" algn="just">
              <a:buFont typeface="Wingdings" pitchFamily="2" charset="2"/>
              <a:buChar char="v"/>
            </a:pPr>
            <a:r>
              <a:rPr lang="en-US" sz="2300" dirty="0">
                <a:latin typeface="Bookman Old Style" panose="02050604050505020204" pitchFamily="18" charset="0"/>
              </a:rPr>
              <a:t>All regular </a:t>
            </a:r>
            <a:r>
              <a:rPr lang="en-US" sz="2300" dirty="0">
                <a:solidFill>
                  <a:srgbClr val="FF0000"/>
                </a:solidFill>
                <a:latin typeface="Bookman Old Style" panose="02050604050505020204" pitchFamily="18" charset="0"/>
              </a:rPr>
              <a:t>faculty</a:t>
            </a:r>
            <a:r>
              <a:rPr lang="en-US" sz="2300" dirty="0">
                <a:latin typeface="Bookman Old Style" panose="02050604050505020204" pitchFamily="18" charset="0"/>
              </a:rPr>
              <a:t> members shall meet the </a:t>
            </a:r>
            <a:r>
              <a:rPr lang="en-US" sz="2300" dirty="0">
                <a:solidFill>
                  <a:srgbClr val="FF0000"/>
                </a:solidFill>
                <a:latin typeface="Bookman Old Style" panose="02050604050505020204" pitchFamily="18" charset="0"/>
              </a:rPr>
              <a:t>AICTE</a:t>
            </a:r>
            <a:r>
              <a:rPr lang="en-US" sz="2300" dirty="0">
                <a:latin typeface="Bookman Old Style" panose="02050604050505020204" pitchFamily="18" charset="0"/>
              </a:rPr>
              <a:t> </a:t>
            </a:r>
            <a:r>
              <a:rPr lang="en-US" sz="2300" dirty="0">
                <a:solidFill>
                  <a:srgbClr val="FF0000"/>
                </a:solidFill>
                <a:latin typeface="Bookman Old Style" panose="02050604050505020204" pitchFamily="18" charset="0"/>
              </a:rPr>
              <a:t>qualifications </a:t>
            </a:r>
            <a:r>
              <a:rPr lang="en-US" sz="2300" dirty="0">
                <a:latin typeface="Bookman Old Style" panose="02050604050505020204" pitchFamily="18" charset="0"/>
              </a:rPr>
              <a:t>and </a:t>
            </a:r>
            <a:r>
              <a:rPr lang="en-US" sz="2300" dirty="0">
                <a:solidFill>
                  <a:srgbClr val="FF0000"/>
                </a:solidFill>
                <a:latin typeface="Bookman Old Style" panose="02050604050505020204" pitchFamily="18" charset="0"/>
              </a:rPr>
              <a:t>experience </a:t>
            </a:r>
            <a:r>
              <a:rPr lang="en-US" sz="2300" dirty="0">
                <a:latin typeface="Bookman Old Style" panose="02050604050505020204" pitchFamily="18" charset="0"/>
              </a:rPr>
              <a:t>requirements. </a:t>
            </a:r>
          </a:p>
        </p:txBody>
      </p:sp>
      <p:sp>
        <p:nvSpPr>
          <p:cNvPr id="4" name="Rectangle 3"/>
          <p:cNvSpPr>
            <a:spLocks noChangeArrowheads="1"/>
          </p:cNvSpPr>
          <p:nvPr/>
        </p:nvSpPr>
        <p:spPr bwMode="auto">
          <a:xfrm>
            <a:off x="10391" y="-53861"/>
            <a:ext cx="8643966"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14300" algn="l"/>
              </a:tabLst>
            </a:pPr>
            <a:r>
              <a:rPr kumimoji="0" lang="en-US" sz="3000" b="1" i="0" strike="noStrike" cap="none" normalizeH="0" baseline="0" dirty="0">
                <a:ln>
                  <a:noFill/>
                </a:ln>
                <a:solidFill>
                  <a:schemeClr val="tx1"/>
                </a:solidFill>
                <a:effectLst/>
                <a:latin typeface="Bookman Old Style" panose="02050604050505020204" pitchFamily="18" charset="0"/>
                <a:ea typeface="Times New Roman" pitchFamily="18" charset="0"/>
                <a:cs typeface="Verdana" pitchFamily="34" charset="0"/>
              </a:rPr>
              <a:t>Guidelines for Faculty and SAR:</a:t>
            </a:r>
            <a:endParaRPr kumimoji="0" lang="en-US" sz="3000" b="0" i="0" u="none" strike="noStrike" cap="none" normalizeH="0" baseline="0" dirty="0">
              <a:ln>
                <a:noFill/>
              </a:ln>
              <a:solidFill>
                <a:schemeClr val="tx1"/>
              </a:solidFill>
              <a:effectLst/>
              <a:latin typeface="Arial" pitchFamily="34" charset="0"/>
              <a:cs typeface="Arial" pitchFamily="34" charset="0"/>
            </a:endParaRPr>
          </a:p>
        </p:txBody>
      </p:sp>
      <p:pic>
        <p:nvPicPr>
          <p:cNvPr id="5" name="Picture 4"/>
          <p:cNvPicPr>
            <a:picLocks noChangeAspect="1"/>
          </p:cNvPicPr>
          <p:nvPr/>
        </p:nvPicPr>
        <p:blipFill>
          <a:blip r:embed="rId2"/>
          <a:stretch>
            <a:fillRect/>
          </a:stretch>
        </p:blipFill>
        <p:spPr>
          <a:xfrm>
            <a:off x="7975600" y="6096001"/>
            <a:ext cx="1168400" cy="761999"/>
          </a:xfrm>
          <a:prstGeom prst="rect">
            <a:avLst/>
          </a:prstGeom>
        </p:spPr>
      </p:pic>
      <p:sp>
        <p:nvSpPr>
          <p:cNvPr id="6" name="Content Placeholder 4"/>
          <p:cNvSpPr txBox="1">
            <a:spLocks/>
          </p:cNvSpPr>
          <p:nvPr/>
        </p:nvSpPr>
        <p:spPr>
          <a:xfrm>
            <a:off x="7289800" y="6490855"/>
            <a:ext cx="787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17</a:t>
            </a:r>
            <a:endParaRPr lang="en-US" sz="2400" b="1" dirty="0">
              <a:latin typeface="Bookman Old Style" panose="02050604050505020204" pitchFamily="18" charset="0"/>
            </a:endParaRPr>
          </a:p>
        </p:txBody>
      </p:sp>
    </p:spTree>
    <p:extLst>
      <p:ext uri="{BB962C8B-B14F-4D97-AF65-F5344CB8AC3E}">
        <p14:creationId xmlns:p14="http://schemas.microsoft.com/office/powerpoint/2010/main" val="3579637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609600"/>
            <a:ext cx="9067800" cy="707886"/>
          </a:xfrm>
          <a:prstGeom prst="rect">
            <a:avLst/>
          </a:prstGeom>
        </p:spPr>
        <p:txBody>
          <a:bodyPr wrap="square">
            <a:spAutoFit/>
          </a:bodyPr>
          <a:lstStyle/>
          <a:p>
            <a:pPr marL="285750" lvl="1" indent="-285750" algn="just">
              <a:buFont typeface="Wingdings" pitchFamily="2" charset="2"/>
              <a:buChar char="v"/>
            </a:pPr>
            <a:endParaRPr lang="en-IN" sz="2000" dirty="0">
              <a:latin typeface="Bookman Old Style" panose="02050604050505020204" pitchFamily="18" charset="0"/>
            </a:endParaRPr>
          </a:p>
          <a:p>
            <a:pPr marL="742950" lvl="1" indent="-285750" algn="just">
              <a:buFont typeface="Wingdings" panose="05000000000000000000" pitchFamily="2" charset="2"/>
              <a:buChar char="ü"/>
            </a:pPr>
            <a:endParaRPr lang="en-IN" sz="2000" dirty="0">
              <a:latin typeface="Bookman Old Style" panose="02050604050505020204" pitchFamily="18" charset="0"/>
            </a:endParaRPr>
          </a:p>
        </p:txBody>
      </p:sp>
      <p:sp>
        <p:nvSpPr>
          <p:cNvPr id="6" name="Rectangle 5"/>
          <p:cNvSpPr/>
          <p:nvPr/>
        </p:nvSpPr>
        <p:spPr>
          <a:xfrm>
            <a:off x="0" y="454759"/>
            <a:ext cx="9067800" cy="6063198"/>
          </a:xfrm>
          <a:prstGeom prst="rect">
            <a:avLst/>
          </a:prstGeom>
        </p:spPr>
        <p:txBody>
          <a:bodyPr wrap="square">
            <a:spAutoFit/>
          </a:bodyPr>
          <a:lstStyle/>
          <a:p>
            <a:pPr lvl="1" indent="-457200" algn="just">
              <a:buFont typeface="Wingdings" pitchFamily="2" charset="2"/>
              <a:buChar char="v"/>
            </a:pPr>
            <a:r>
              <a:rPr lang="en-US" sz="2300" dirty="0">
                <a:solidFill>
                  <a:srgbClr val="FF0000"/>
                </a:solidFill>
                <a:latin typeface="Bookman Old Style" panose="02050604050505020204" pitchFamily="18" charset="0"/>
              </a:rPr>
              <a:t>Contractual faculty </a:t>
            </a:r>
            <a:r>
              <a:rPr lang="en-US" sz="2300" dirty="0">
                <a:latin typeface="Bookman Old Style" panose="02050604050505020204" pitchFamily="18" charset="0"/>
              </a:rPr>
              <a:t>appointed with any terminology whatsoever, who have taught for </a:t>
            </a:r>
            <a:r>
              <a:rPr lang="en-US" sz="2300" dirty="0">
                <a:solidFill>
                  <a:srgbClr val="FF0000"/>
                </a:solidFill>
                <a:latin typeface="Bookman Old Style" panose="02050604050505020204" pitchFamily="18" charset="0"/>
              </a:rPr>
              <a:t>2 consecutive semesters </a:t>
            </a:r>
            <a:r>
              <a:rPr lang="en-US" sz="2300" dirty="0">
                <a:latin typeface="Bookman Old Style" panose="02050604050505020204" pitchFamily="18" charset="0"/>
              </a:rPr>
              <a:t>with or without break between the 2 semesters in corresponding academic year on full-time basis shall be considered for the purpose of calculation in the faculty student ratio. </a:t>
            </a:r>
          </a:p>
          <a:p>
            <a:pPr lvl="1" indent="-457200" algn="just">
              <a:buFont typeface="Wingdings" pitchFamily="2" charset="2"/>
              <a:buChar char="v"/>
            </a:pPr>
            <a:r>
              <a:rPr lang="en-US" sz="2300" dirty="0">
                <a:solidFill>
                  <a:srgbClr val="FF0000"/>
                </a:solidFill>
                <a:latin typeface="Bookman Old Style" panose="02050604050505020204" pitchFamily="18" charset="0"/>
              </a:rPr>
              <a:t>Following</a:t>
            </a:r>
            <a:r>
              <a:rPr lang="en-US" sz="2300" dirty="0">
                <a:latin typeface="Bookman Old Style" panose="02050604050505020204" pitchFamily="18" charset="0"/>
              </a:rPr>
              <a:t> will be </a:t>
            </a:r>
            <a:r>
              <a:rPr lang="en-US" sz="2300" dirty="0">
                <a:solidFill>
                  <a:srgbClr val="FF0000"/>
                </a:solidFill>
                <a:latin typeface="Bookman Old Style" panose="02050604050505020204" pitchFamily="18" charset="0"/>
              </a:rPr>
              <a:t>ensured</a:t>
            </a:r>
            <a:r>
              <a:rPr lang="en-US" sz="2300" dirty="0">
                <a:latin typeface="Bookman Old Style" panose="02050604050505020204" pitchFamily="18" charset="0"/>
              </a:rPr>
              <a:t> in case of </a:t>
            </a:r>
            <a:r>
              <a:rPr lang="en-US" sz="2300" dirty="0">
                <a:solidFill>
                  <a:srgbClr val="FF0000"/>
                </a:solidFill>
                <a:latin typeface="Bookman Old Style" panose="02050604050505020204" pitchFamily="18" charset="0"/>
              </a:rPr>
              <a:t>contractual faculty</a:t>
            </a:r>
            <a:r>
              <a:rPr lang="en-US" sz="2300" dirty="0">
                <a:latin typeface="Bookman Old Style" panose="02050604050505020204" pitchFamily="18" charset="0"/>
              </a:rPr>
              <a:t>: </a:t>
            </a:r>
          </a:p>
          <a:p>
            <a:pPr marL="863600" lvl="0" indent="-406400" algn="just">
              <a:buFont typeface="Wingdings" pitchFamily="2" charset="2"/>
              <a:buChar char="Ø"/>
            </a:pPr>
            <a:r>
              <a:rPr lang="en-US" sz="2300" dirty="0">
                <a:latin typeface="Bookman Old Style" panose="02050604050505020204" pitchFamily="18" charset="0"/>
              </a:rPr>
              <a:t>Shall have the </a:t>
            </a:r>
            <a:r>
              <a:rPr lang="en-US" sz="2300" dirty="0">
                <a:solidFill>
                  <a:srgbClr val="FF0000"/>
                </a:solidFill>
                <a:latin typeface="Bookman Old Style" panose="02050604050505020204" pitchFamily="18" charset="0"/>
              </a:rPr>
              <a:t>AICTE</a:t>
            </a:r>
            <a:r>
              <a:rPr lang="en-US" sz="2300" dirty="0">
                <a:latin typeface="Bookman Old Style" panose="02050604050505020204" pitchFamily="18" charset="0"/>
              </a:rPr>
              <a:t> prescribed </a:t>
            </a:r>
            <a:r>
              <a:rPr lang="en-US" sz="2300" dirty="0">
                <a:solidFill>
                  <a:srgbClr val="FF0000"/>
                </a:solidFill>
                <a:latin typeface="Bookman Old Style" panose="02050604050505020204" pitchFamily="18" charset="0"/>
              </a:rPr>
              <a:t>qualifications </a:t>
            </a:r>
            <a:r>
              <a:rPr lang="en-US" sz="2300" dirty="0">
                <a:latin typeface="Bookman Old Style" panose="02050604050505020204" pitchFamily="18" charset="0"/>
              </a:rPr>
              <a:t>and experience. </a:t>
            </a:r>
          </a:p>
          <a:p>
            <a:pPr marL="863600" lvl="0" indent="-406400" algn="just">
              <a:buFont typeface="Wingdings" pitchFamily="2" charset="2"/>
              <a:buChar char="Ø"/>
            </a:pPr>
            <a:r>
              <a:rPr lang="en-US" sz="2300" dirty="0">
                <a:latin typeface="Bookman Old Style" panose="02050604050505020204" pitchFamily="18" charset="0"/>
              </a:rPr>
              <a:t>Shall be </a:t>
            </a:r>
            <a:r>
              <a:rPr lang="en-US" sz="2300" dirty="0">
                <a:solidFill>
                  <a:srgbClr val="FF0000"/>
                </a:solidFill>
                <a:latin typeface="Bookman Old Style" panose="02050604050505020204" pitchFamily="18" charset="0"/>
              </a:rPr>
              <a:t>appointed</a:t>
            </a:r>
            <a:r>
              <a:rPr lang="en-US" sz="2300" dirty="0">
                <a:latin typeface="Bookman Old Style" panose="02050604050505020204" pitchFamily="18" charset="0"/>
              </a:rPr>
              <a:t> on </a:t>
            </a:r>
            <a:r>
              <a:rPr lang="en-US" sz="2300" dirty="0">
                <a:solidFill>
                  <a:srgbClr val="FF0000"/>
                </a:solidFill>
                <a:latin typeface="Bookman Old Style" panose="02050604050505020204" pitchFamily="18" charset="0"/>
              </a:rPr>
              <a:t>full time </a:t>
            </a:r>
            <a:r>
              <a:rPr lang="en-US" sz="2300" dirty="0">
                <a:latin typeface="Bookman Old Style" panose="02050604050505020204" pitchFamily="18" charset="0"/>
              </a:rPr>
              <a:t>basis and worked for consecutive </a:t>
            </a:r>
            <a:r>
              <a:rPr lang="en-US" sz="2300" dirty="0">
                <a:solidFill>
                  <a:srgbClr val="FF0000"/>
                </a:solidFill>
                <a:latin typeface="Bookman Old Style" panose="02050604050505020204" pitchFamily="18" charset="0"/>
              </a:rPr>
              <a:t>two semesters </a:t>
            </a:r>
            <a:r>
              <a:rPr lang="en-US" sz="2300" dirty="0">
                <a:latin typeface="Bookman Old Style" panose="02050604050505020204" pitchFamily="18" charset="0"/>
              </a:rPr>
              <a:t>with or without break between the 2 semesters during the particular academic year under consideration. </a:t>
            </a:r>
          </a:p>
          <a:p>
            <a:pPr marL="863600" lvl="0" indent="-406400" algn="just">
              <a:buFont typeface="Wingdings" pitchFamily="2" charset="2"/>
              <a:buChar char="Ø"/>
            </a:pPr>
            <a:r>
              <a:rPr lang="en-US" sz="2300" dirty="0">
                <a:latin typeface="Bookman Old Style" panose="02050604050505020204" pitchFamily="18" charset="0"/>
              </a:rPr>
              <a:t>Should have gone through an </a:t>
            </a:r>
            <a:r>
              <a:rPr lang="en-US" sz="2300" dirty="0">
                <a:solidFill>
                  <a:srgbClr val="FF0000"/>
                </a:solidFill>
                <a:latin typeface="Bookman Old Style" panose="02050604050505020204" pitchFamily="18" charset="0"/>
              </a:rPr>
              <a:t>appropriate process of selection</a:t>
            </a:r>
            <a:r>
              <a:rPr lang="en-US" sz="2300" dirty="0">
                <a:latin typeface="Bookman Old Style" panose="02050604050505020204" pitchFamily="18" charset="0"/>
              </a:rPr>
              <a:t> and the records of the same shall be made available to the visiting team during NBA visit.</a:t>
            </a:r>
            <a:endParaRPr lang="en-IN" sz="2300" dirty="0">
              <a:latin typeface="Bookman Old Style" panose="02050604050505020204" pitchFamily="18" charset="0"/>
            </a:endParaRPr>
          </a:p>
          <a:p>
            <a:pPr marL="742950" lvl="1" indent="-285750" algn="just">
              <a:buFont typeface="Wingdings" panose="05000000000000000000" pitchFamily="2" charset="2"/>
              <a:buChar char="ü"/>
            </a:pPr>
            <a:endParaRPr lang="en-IN" sz="2000" dirty="0">
              <a:latin typeface="Bookman Old Style" panose="02050604050505020204" pitchFamily="18" charset="0"/>
            </a:endParaRPr>
          </a:p>
        </p:txBody>
      </p:sp>
      <p:pic>
        <p:nvPicPr>
          <p:cNvPr id="7" name="Picture 6"/>
          <p:cNvPicPr>
            <a:picLocks noChangeAspect="1"/>
          </p:cNvPicPr>
          <p:nvPr/>
        </p:nvPicPr>
        <p:blipFill>
          <a:blip r:embed="rId2"/>
          <a:stretch>
            <a:fillRect/>
          </a:stretch>
        </p:blipFill>
        <p:spPr>
          <a:xfrm>
            <a:off x="7975600" y="6096001"/>
            <a:ext cx="1168400" cy="761999"/>
          </a:xfrm>
          <a:prstGeom prst="rect">
            <a:avLst/>
          </a:prstGeom>
        </p:spPr>
      </p:pic>
      <p:sp>
        <p:nvSpPr>
          <p:cNvPr id="8" name="Content Placeholder 4"/>
          <p:cNvSpPr txBox="1">
            <a:spLocks/>
          </p:cNvSpPr>
          <p:nvPr/>
        </p:nvSpPr>
        <p:spPr>
          <a:xfrm>
            <a:off x="7289800" y="6490855"/>
            <a:ext cx="787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18</a:t>
            </a:r>
            <a:endParaRPr lang="en-US" sz="2400" b="1" dirty="0">
              <a:latin typeface="Bookman Old Style" panose="02050604050505020204" pitchFamily="18" charset="0"/>
            </a:endParaRPr>
          </a:p>
        </p:txBody>
      </p:sp>
      <p:sp>
        <p:nvSpPr>
          <p:cNvPr id="9" name="Rectangle 8"/>
          <p:cNvSpPr>
            <a:spLocks noChangeArrowheads="1"/>
          </p:cNvSpPr>
          <p:nvPr/>
        </p:nvSpPr>
        <p:spPr bwMode="auto">
          <a:xfrm>
            <a:off x="10391" y="-53861"/>
            <a:ext cx="8643966"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14300" algn="l"/>
              </a:tabLst>
            </a:pPr>
            <a:r>
              <a:rPr kumimoji="0" lang="en-US" sz="3000" b="1" i="0" strike="noStrike" cap="none" normalizeH="0" baseline="0" dirty="0">
                <a:ln>
                  <a:noFill/>
                </a:ln>
                <a:solidFill>
                  <a:schemeClr val="tx1"/>
                </a:solidFill>
                <a:effectLst/>
                <a:latin typeface="Bookman Old Style" panose="02050604050505020204" pitchFamily="18" charset="0"/>
                <a:ea typeface="Times New Roman" pitchFamily="18" charset="0"/>
                <a:cs typeface="Verdana" pitchFamily="34" charset="0"/>
              </a:rPr>
              <a:t>Guidelines for Faculty and SAR:</a:t>
            </a:r>
            <a:endParaRPr kumimoji="0" lang="en-US" sz="30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924000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975600" y="6096001"/>
            <a:ext cx="1168400" cy="761999"/>
          </a:xfrm>
          <a:prstGeom prst="rect">
            <a:avLst/>
          </a:prstGeom>
        </p:spPr>
      </p:pic>
      <p:sp>
        <p:nvSpPr>
          <p:cNvPr id="5" name="Content Placeholder 4"/>
          <p:cNvSpPr txBox="1">
            <a:spLocks/>
          </p:cNvSpPr>
          <p:nvPr/>
        </p:nvSpPr>
        <p:spPr>
          <a:xfrm>
            <a:off x="7289800" y="6490855"/>
            <a:ext cx="787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19</a:t>
            </a:r>
            <a:endParaRPr lang="en-US" sz="2400" b="1" dirty="0">
              <a:latin typeface="Bookman Old Style" panose="02050604050505020204" pitchFamily="18" charset="0"/>
            </a:endParaRPr>
          </a:p>
        </p:txBody>
      </p:sp>
      <p:sp>
        <p:nvSpPr>
          <p:cNvPr id="7" name="Rectangle 6"/>
          <p:cNvSpPr/>
          <p:nvPr/>
        </p:nvSpPr>
        <p:spPr>
          <a:xfrm>
            <a:off x="23091" y="457200"/>
            <a:ext cx="9067800" cy="4108817"/>
          </a:xfrm>
          <a:prstGeom prst="rect">
            <a:avLst/>
          </a:prstGeom>
        </p:spPr>
        <p:txBody>
          <a:bodyPr wrap="square">
            <a:spAutoFit/>
          </a:bodyPr>
          <a:lstStyle/>
          <a:p>
            <a:pPr lvl="1" indent="-457200" algn="just">
              <a:buFont typeface="Wingdings" pitchFamily="2" charset="2"/>
              <a:buChar char="v"/>
            </a:pPr>
            <a:endParaRPr lang="en-US" sz="2300" dirty="0">
              <a:solidFill>
                <a:srgbClr val="FF0000"/>
              </a:solidFill>
              <a:latin typeface="Bookman Old Style" panose="02050604050505020204" pitchFamily="18" charset="0"/>
            </a:endParaRPr>
          </a:p>
          <a:p>
            <a:pPr lvl="1" indent="-457200" algn="just">
              <a:buFont typeface="Wingdings" pitchFamily="2" charset="2"/>
              <a:buChar char="v"/>
            </a:pPr>
            <a:r>
              <a:rPr lang="en-US" sz="2300" dirty="0">
                <a:solidFill>
                  <a:srgbClr val="FF0000"/>
                </a:solidFill>
                <a:latin typeface="Bookman Old Style" panose="02050604050505020204" pitchFamily="18" charset="0"/>
              </a:rPr>
              <a:t>Academic year </a:t>
            </a:r>
            <a:r>
              <a:rPr lang="en-US" sz="2300" dirty="0">
                <a:latin typeface="Bookman Old Style" panose="02050604050505020204" pitchFamily="18" charset="0"/>
              </a:rPr>
              <a:t>is considered from </a:t>
            </a:r>
            <a:r>
              <a:rPr lang="en-US" sz="2300" dirty="0">
                <a:solidFill>
                  <a:srgbClr val="FF0000"/>
                </a:solidFill>
                <a:latin typeface="Bookman Old Style" panose="02050604050505020204" pitchFamily="18" charset="0"/>
              </a:rPr>
              <a:t>July to June</a:t>
            </a:r>
          </a:p>
          <a:p>
            <a:pPr marL="0" lvl="1" algn="just"/>
            <a:endParaRPr lang="en-US" sz="800" dirty="0">
              <a:latin typeface="Bookman Old Style" panose="02050604050505020204" pitchFamily="18" charset="0"/>
            </a:endParaRPr>
          </a:p>
          <a:p>
            <a:pPr marL="520700" lvl="1" indent="-520700" algn="just">
              <a:buFont typeface="Wingdings" pitchFamily="2" charset="2"/>
              <a:buChar char="v"/>
            </a:pPr>
            <a:r>
              <a:rPr lang="en-US" sz="2300" dirty="0">
                <a:latin typeface="Bookman Old Style" panose="02050604050505020204" pitchFamily="18" charset="0"/>
              </a:rPr>
              <a:t>If the </a:t>
            </a:r>
            <a:r>
              <a:rPr lang="en-US" sz="2300" dirty="0">
                <a:solidFill>
                  <a:srgbClr val="FF0000"/>
                </a:solidFill>
                <a:latin typeface="Bookman Old Style" panose="02050604050505020204" pitchFamily="18" charset="0"/>
              </a:rPr>
              <a:t>SAR</a:t>
            </a:r>
            <a:r>
              <a:rPr lang="en-US" sz="2300" dirty="0">
                <a:latin typeface="Bookman Old Style" panose="02050604050505020204" pitchFamily="18" charset="0"/>
              </a:rPr>
              <a:t> is </a:t>
            </a:r>
            <a:r>
              <a:rPr lang="en-US" sz="2300" dirty="0">
                <a:solidFill>
                  <a:srgbClr val="FF0000"/>
                </a:solidFill>
                <a:latin typeface="Bookman Old Style" panose="02050604050505020204" pitchFamily="18" charset="0"/>
              </a:rPr>
              <a:t>submitted before 30th </a:t>
            </a:r>
            <a:r>
              <a:rPr lang="en-US" sz="2300" dirty="0">
                <a:latin typeface="Bookman Old Style" panose="02050604050505020204" pitchFamily="18" charset="0"/>
              </a:rPr>
              <a:t>September, then the </a:t>
            </a:r>
            <a:r>
              <a:rPr lang="en-US" sz="2300" dirty="0">
                <a:solidFill>
                  <a:srgbClr val="FF0000"/>
                </a:solidFill>
                <a:latin typeface="Bookman Old Style" panose="02050604050505020204" pitchFamily="18" charset="0"/>
              </a:rPr>
              <a:t>CAY</a:t>
            </a:r>
            <a:r>
              <a:rPr lang="en-US" sz="2300" dirty="0">
                <a:latin typeface="Bookman Old Style" panose="02050604050505020204" pitchFamily="18" charset="0"/>
              </a:rPr>
              <a:t> shall be the </a:t>
            </a:r>
            <a:r>
              <a:rPr lang="en-US" sz="2300" dirty="0">
                <a:solidFill>
                  <a:srgbClr val="FF0000"/>
                </a:solidFill>
                <a:latin typeface="Bookman Old Style" panose="02050604050505020204" pitchFamily="18" charset="0"/>
              </a:rPr>
              <a:t>previous academic year </a:t>
            </a:r>
            <a:r>
              <a:rPr lang="en-US" sz="2300" dirty="0">
                <a:latin typeface="Bookman Old Style" panose="02050604050505020204" pitchFamily="18" charset="0"/>
              </a:rPr>
              <a:t>and if the SAR is submitted after 30th September, then the CAY shall be the running academic year for the purpose of data consideration and calculations.</a:t>
            </a:r>
          </a:p>
          <a:p>
            <a:pPr marL="976313" lvl="1" indent="-519113" algn="just">
              <a:buFont typeface="Wingdings" pitchFamily="2" charset="2"/>
              <a:buChar char="Ø"/>
            </a:pPr>
            <a:r>
              <a:rPr lang="en-US" sz="2300" b="1" dirty="0">
                <a:latin typeface="Bookman Old Style" panose="02050604050505020204" pitchFamily="18" charset="0"/>
              </a:rPr>
              <a:t>CAY</a:t>
            </a:r>
            <a:r>
              <a:rPr lang="en-US" sz="2300" dirty="0">
                <a:latin typeface="Bookman Old Style" panose="02050604050505020204" pitchFamily="18" charset="0"/>
              </a:rPr>
              <a:t>: Current Academic Year</a:t>
            </a:r>
            <a:endParaRPr lang="en-IN" sz="2300" dirty="0">
              <a:latin typeface="Bookman Old Style" panose="02050604050505020204" pitchFamily="18" charset="0"/>
            </a:endParaRPr>
          </a:p>
          <a:p>
            <a:pPr marL="976313" lvl="1" indent="-519113" algn="just">
              <a:buFont typeface="Wingdings" pitchFamily="2" charset="2"/>
              <a:buChar char="Ø"/>
            </a:pPr>
            <a:r>
              <a:rPr lang="en-US" sz="2300" b="1" dirty="0">
                <a:latin typeface="Bookman Old Style" panose="02050604050505020204" pitchFamily="18" charset="0"/>
              </a:rPr>
              <a:t>CAYm1</a:t>
            </a:r>
            <a:r>
              <a:rPr lang="en-US" sz="2300" dirty="0">
                <a:latin typeface="Bookman Old Style" panose="02050604050505020204" pitchFamily="18" charset="0"/>
              </a:rPr>
              <a:t>: Current Academic Year Minus 1 </a:t>
            </a:r>
          </a:p>
          <a:p>
            <a:pPr marL="976313" lvl="1" indent="-519113" algn="just">
              <a:buFont typeface="Wingdings" pitchFamily="2" charset="2"/>
              <a:buChar char="Ø"/>
            </a:pPr>
            <a:r>
              <a:rPr lang="en-US" sz="2300" b="1" dirty="0">
                <a:latin typeface="Bookman Old Style" panose="02050604050505020204" pitchFamily="18" charset="0"/>
              </a:rPr>
              <a:t>CAYm2</a:t>
            </a:r>
            <a:r>
              <a:rPr lang="en-US" sz="2300" dirty="0">
                <a:latin typeface="Bookman Old Style" panose="02050604050505020204" pitchFamily="18" charset="0"/>
              </a:rPr>
              <a:t>: Current Academic Year Minus 2  </a:t>
            </a:r>
          </a:p>
          <a:p>
            <a:pPr marL="976313" lvl="1" indent="-519113" algn="just">
              <a:buFont typeface="Wingdings" pitchFamily="2" charset="2"/>
              <a:buChar char="Ø"/>
            </a:pPr>
            <a:r>
              <a:rPr lang="en-US" sz="2300" b="1" dirty="0">
                <a:latin typeface="Bookman Old Style" panose="02050604050505020204" pitchFamily="18" charset="0"/>
              </a:rPr>
              <a:t>CAYm3</a:t>
            </a:r>
            <a:r>
              <a:rPr lang="en-US" sz="2300" dirty="0">
                <a:latin typeface="Bookman Old Style" panose="02050604050505020204" pitchFamily="18" charset="0"/>
              </a:rPr>
              <a:t>: Current Assessment Year Minus 3</a:t>
            </a:r>
            <a:endParaRPr lang="en-IN" sz="2300" dirty="0">
              <a:latin typeface="Bookman Old Style" panose="02050604050505020204" pitchFamily="18" charset="0"/>
            </a:endParaRPr>
          </a:p>
        </p:txBody>
      </p:sp>
      <p:sp>
        <p:nvSpPr>
          <p:cNvPr id="8" name="Rectangle 7"/>
          <p:cNvSpPr>
            <a:spLocks noChangeArrowheads="1"/>
          </p:cNvSpPr>
          <p:nvPr/>
        </p:nvSpPr>
        <p:spPr bwMode="auto">
          <a:xfrm>
            <a:off x="152400" y="76200"/>
            <a:ext cx="8643966"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14300" algn="l"/>
              </a:tabLst>
            </a:pPr>
            <a:r>
              <a:rPr kumimoji="0" lang="en-US" sz="3000" b="1" i="0" strike="noStrike" cap="none" normalizeH="0" baseline="0" dirty="0">
                <a:ln>
                  <a:noFill/>
                </a:ln>
                <a:solidFill>
                  <a:schemeClr val="tx1"/>
                </a:solidFill>
                <a:effectLst/>
                <a:latin typeface="Bookman Old Style" panose="02050604050505020204" pitchFamily="18" charset="0"/>
                <a:ea typeface="Times New Roman" pitchFamily="18" charset="0"/>
                <a:cs typeface="Verdana" pitchFamily="34" charset="0"/>
              </a:rPr>
              <a:t>Guidelines for Faculty and SAR</a:t>
            </a:r>
            <a:endParaRPr kumimoji="0" lang="en-US" sz="30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93816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912" y="0"/>
            <a:ext cx="5733288" cy="533400"/>
          </a:xfrm>
        </p:spPr>
        <p:txBody>
          <a:bodyPr>
            <a:noAutofit/>
          </a:bodyPr>
          <a:lstStyle/>
          <a:p>
            <a:r>
              <a:rPr lang="en-US" sz="4800" b="1" dirty="0">
                <a:latin typeface="Bookman Old Style" panose="02050604050505020204" pitchFamily="18" charset="0"/>
              </a:rPr>
              <a:t>                  NBA</a:t>
            </a:r>
          </a:p>
        </p:txBody>
      </p:sp>
      <p:sp>
        <p:nvSpPr>
          <p:cNvPr id="3" name="Content Placeholder 2"/>
          <p:cNvSpPr>
            <a:spLocks noGrp="1"/>
          </p:cNvSpPr>
          <p:nvPr>
            <p:ph idx="1"/>
          </p:nvPr>
        </p:nvSpPr>
        <p:spPr>
          <a:xfrm>
            <a:off x="34636" y="762000"/>
            <a:ext cx="9060180" cy="3276600"/>
          </a:xfrm>
        </p:spPr>
        <p:txBody>
          <a:bodyPr>
            <a:normAutofit/>
          </a:bodyPr>
          <a:lstStyle/>
          <a:p>
            <a:pPr marL="0" indent="0">
              <a:buClrTx/>
              <a:buNone/>
            </a:pPr>
            <a:r>
              <a:rPr lang="en-US" sz="2800" dirty="0">
                <a:latin typeface="Bookman Old Style" panose="02050604050505020204" pitchFamily="18" charset="0"/>
              </a:rPr>
              <a:t>NBA is </a:t>
            </a:r>
            <a:r>
              <a:rPr lang="en-US" sz="2800" dirty="0">
                <a:solidFill>
                  <a:srgbClr val="FF0000"/>
                </a:solidFill>
                <a:latin typeface="Bookman Old Style" panose="02050604050505020204" pitchFamily="18" charset="0"/>
              </a:rPr>
              <a:t>committed</a:t>
            </a:r>
            <a:r>
              <a:rPr lang="en-US" sz="2800" dirty="0">
                <a:latin typeface="Bookman Old Style" panose="02050604050505020204" pitchFamily="18" charset="0"/>
              </a:rPr>
              <a:t> to provide:</a:t>
            </a:r>
          </a:p>
          <a:p>
            <a:endParaRPr lang="en-US" sz="800" dirty="0">
              <a:latin typeface="Bookman Old Style" panose="02050604050505020204" pitchFamily="18" charset="0"/>
            </a:endParaRPr>
          </a:p>
          <a:p>
            <a:pPr marL="539496" indent="-457200">
              <a:lnSpc>
                <a:spcPct val="200000"/>
              </a:lnSpc>
              <a:buFont typeface="Wingdings" pitchFamily="2" charset="2"/>
              <a:buChar char="v"/>
            </a:pPr>
            <a:r>
              <a:rPr lang="en-US" sz="2800" dirty="0">
                <a:latin typeface="Bookman Old Style" panose="02050604050505020204" pitchFamily="18" charset="0"/>
              </a:rPr>
              <a:t>Credible System of Accreditation</a:t>
            </a:r>
          </a:p>
          <a:p>
            <a:pPr marL="539496" indent="-457200">
              <a:lnSpc>
                <a:spcPct val="200000"/>
              </a:lnSpc>
              <a:buFont typeface="Wingdings" pitchFamily="2" charset="2"/>
              <a:buChar char="v"/>
            </a:pPr>
            <a:r>
              <a:rPr lang="en-US" sz="2800" dirty="0">
                <a:latin typeface="Bookman Old Style" panose="02050604050505020204" pitchFamily="18" charset="0"/>
              </a:rPr>
              <a:t>Transparent &amp; Accountable System</a:t>
            </a:r>
          </a:p>
          <a:p>
            <a:pPr marL="539496" indent="-457200">
              <a:buAutoNum type="arabicPeriod"/>
            </a:pPr>
            <a:endParaRPr lang="en-US" sz="2400" dirty="0"/>
          </a:p>
        </p:txBody>
      </p:sp>
      <p:pic>
        <p:nvPicPr>
          <p:cNvPr id="4" name="Picture 3"/>
          <p:cNvPicPr>
            <a:picLocks noChangeAspect="1"/>
          </p:cNvPicPr>
          <p:nvPr/>
        </p:nvPicPr>
        <p:blipFill>
          <a:blip r:embed="rId2"/>
          <a:stretch>
            <a:fillRect/>
          </a:stretch>
        </p:blipFill>
        <p:spPr>
          <a:xfrm>
            <a:off x="7975600" y="6096001"/>
            <a:ext cx="1168400" cy="761999"/>
          </a:xfrm>
          <a:prstGeom prst="rect">
            <a:avLst/>
          </a:prstGeom>
        </p:spPr>
      </p:pic>
      <p:sp>
        <p:nvSpPr>
          <p:cNvPr id="5" name="Content Placeholder 4"/>
          <p:cNvSpPr txBox="1">
            <a:spLocks/>
          </p:cNvSpPr>
          <p:nvPr/>
        </p:nvSpPr>
        <p:spPr>
          <a:xfrm>
            <a:off x="7289800" y="6490855"/>
            <a:ext cx="6858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2</a:t>
            </a:r>
            <a:endParaRPr lang="en-US" sz="2400" b="1" dirty="0">
              <a:latin typeface="Bookman Old Style" panose="02050604050505020204" pitchFamily="18" charset="0"/>
            </a:endParaRPr>
          </a:p>
        </p:txBody>
      </p:sp>
    </p:spTree>
    <p:extLst>
      <p:ext uri="{BB962C8B-B14F-4D97-AF65-F5344CB8AC3E}">
        <p14:creationId xmlns:p14="http://schemas.microsoft.com/office/powerpoint/2010/main" val="25840628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596374"/>
            <a:ext cx="9117816" cy="6109365"/>
          </a:xfrm>
          <a:prstGeom prst="rect">
            <a:avLst/>
          </a:prstGeom>
        </p:spPr>
        <p:txBody>
          <a:bodyPr wrap="square">
            <a:spAutoFit/>
          </a:bodyPr>
          <a:lstStyle/>
          <a:p>
            <a:r>
              <a:rPr lang="en-US" sz="2000" b="1" dirty="0">
                <a:solidFill>
                  <a:srgbClr val="FF0000"/>
                </a:solidFill>
                <a:latin typeface="Bookman Old Style" panose="02050604050505020204" pitchFamily="18" charset="0"/>
              </a:rPr>
              <a:t>UG</a:t>
            </a:r>
            <a:r>
              <a:rPr lang="en-US" sz="2000" b="1" dirty="0">
                <a:latin typeface="Bookman Old Style" panose="02050604050505020204" pitchFamily="18" charset="0"/>
              </a:rPr>
              <a:t> </a:t>
            </a:r>
            <a:r>
              <a:rPr lang="en-US" sz="2000" dirty="0">
                <a:latin typeface="Bookman Old Style" panose="02050604050505020204" pitchFamily="18" charset="0"/>
              </a:rPr>
              <a:t>Engineering Programs (Tier I &amp; Tier II):</a:t>
            </a:r>
          </a:p>
          <a:p>
            <a:pPr lvl="0"/>
            <a:endParaRPr lang="en-US" sz="400" b="1" dirty="0">
              <a:latin typeface="Bookman Old Style" panose="02050604050505020204" pitchFamily="18" charset="0"/>
            </a:endParaRPr>
          </a:p>
          <a:p>
            <a:pPr marL="635000" lvl="0" indent="-406400">
              <a:buFont typeface="Wingdings" pitchFamily="2" charset="2"/>
              <a:buChar char="v"/>
            </a:pPr>
            <a:r>
              <a:rPr lang="en-US" sz="2000" dirty="0">
                <a:latin typeface="Bookman Old Style" panose="02050604050505020204" pitchFamily="18" charset="0"/>
              </a:rPr>
              <a:t>25:1 for the Accreditation of 3 years </a:t>
            </a:r>
          </a:p>
          <a:p>
            <a:pPr marL="635000" lvl="0" indent="-406400">
              <a:buFont typeface="Wingdings" pitchFamily="2" charset="2"/>
              <a:buChar char="v"/>
            </a:pPr>
            <a:r>
              <a:rPr lang="en-US" sz="2000" dirty="0">
                <a:latin typeface="Bookman Old Style" panose="02050604050505020204" pitchFamily="18" charset="0"/>
              </a:rPr>
              <a:t>20:1 for the Accreditation of 6 years</a:t>
            </a:r>
            <a:endParaRPr lang="en-IN" sz="2000" dirty="0">
              <a:latin typeface="Bookman Old Style" panose="02050604050505020204" pitchFamily="18" charset="0"/>
            </a:endParaRPr>
          </a:p>
          <a:p>
            <a:endParaRPr lang="en-IN" sz="1000" dirty="0">
              <a:latin typeface="Bookman Old Style" panose="02050604050505020204" pitchFamily="18" charset="0"/>
            </a:endParaRPr>
          </a:p>
          <a:p>
            <a:pPr lvl="0"/>
            <a:r>
              <a:rPr lang="en-US" sz="2000" b="1" dirty="0">
                <a:solidFill>
                  <a:srgbClr val="FF0000"/>
                </a:solidFill>
                <a:latin typeface="Bookman Old Style" panose="02050604050505020204" pitchFamily="18" charset="0"/>
              </a:rPr>
              <a:t>PG</a:t>
            </a:r>
            <a:r>
              <a:rPr lang="en-US" sz="2000" b="1" dirty="0">
                <a:latin typeface="Bookman Old Style" panose="02050604050505020204" pitchFamily="18" charset="0"/>
              </a:rPr>
              <a:t> </a:t>
            </a:r>
            <a:r>
              <a:rPr lang="en-US" sz="2000" dirty="0">
                <a:latin typeface="Bookman Old Style" panose="02050604050505020204" pitchFamily="18" charset="0"/>
              </a:rPr>
              <a:t>Engineering and MCA Programs</a:t>
            </a:r>
            <a:r>
              <a:rPr lang="en-US" sz="2000" b="1" dirty="0">
                <a:latin typeface="Bookman Old Style" panose="02050604050505020204" pitchFamily="18" charset="0"/>
              </a:rPr>
              <a:t>: </a:t>
            </a:r>
          </a:p>
          <a:p>
            <a:pPr lvl="0"/>
            <a:endParaRPr lang="en-US" sz="400" b="1" dirty="0">
              <a:latin typeface="Bookman Old Style" panose="02050604050505020204" pitchFamily="18" charset="0"/>
            </a:endParaRPr>
          </a:p>
          <a:p>
            <a:pPr marL="571500" lvl="0" indent="-342900">
              <a:buFont typeface="Wingdings" pitchFamily="2" charset="2"/>
              <a:buChar char="v"/>
            </a:pPr>
            <a:r>
              <a:rPr lang="en-US" sz="2000" dirty="0">
                <a:latin typeface="Bookman Old Style" panose="02050604050505020204" pitchFamily="18" charset="0"/>
              </a:rPr>
              <a:t>25:1 for the Accreditation of 3 years </a:t>
            </a:r>
          </a:p>
          <a:p>
            <a:pPr marL="571500" lvl="0" indent="-342900">
              <a:buFont typeface="Wingdings" pitchFamily="2" charset="2"/>
              <a:buChar char="v"/>
            </a:pPr>
            <a:r>
              <a:rPr lang="en-US" sz="2000" dirty="0">
                <a:latin typeface="Bookman Old Style" panose="02050604050505020204" pitchFamily="18" charset="0"/>
              </a:rPr>
              <a:t>20:1 for the Accreditation of 6 years</a:t>
            </a:r>
            <a:endParaRPr lang="en-IN" sz="2000" dirty="0">
              <a:latin typeface="Bookman Old Style" panose="02050604050505020204" pitchFamily="18" charset="0"/>
            </a:endParaRPr>
          </a:p>
          <a:p>
            <a:endParaRPr lang="en-IN" sz="1000" dirty="0">
              <a:latin typeface="Bookman Old Style" panose="02050604050505020204" pitchFamily="18" charset="0"/>
            </a:endParaRPr>
          </a:p>
          <a:p>
            <a:pPr lvl="0"/>
            <a:r>
              <a:rPr lang="en-US" sz="2000" b="1" dirty="0">
                <a:solidFill>
                  <a:srgbClr val="FF0000"/>
                </a:solidFill>
                <a:latin typeface="Bookman Old Style" panose="02050604050505020204" pitchFamily="18" charset="0"/>
              </a:rPr>
              <a:t>Diploma </a:t>
            </a:r>
            <a:r>
              <a:rPr lang="en-US" sz="2000" dirty="0">
                <a:latin typeface="Bookman Old Style" panose="02050604050505020204" pitchFamily="18" charset="0"/>
              </a:rPr>
              <a:t>Engineering Programs: </a:t>
            </a:r>
          </a:p>
          <a:p>
            <a:pPr lvl="0"/>
            <a:endParaRPr lang="en-US" sz="400" dirty="0">
              <a:latin typeface="Bookman Old Style" panose="02050604050505020204" pitchFamily="18" charset="0"/>
            </a:endParaRPr>
          </a:p>
          <a:p>
            <a:pPr marL="520700" lvl="0" indent="-342900">
              <a:buFont typeface="Wingdings" pitchFamily="2" charset="2"/>
              <a:buChar char="v"/>
            </a:pPr>
            <a:r>
              <a:rPr lang="en-US" sz="2000" dirty="0">
                <a:latin typeface="Bookman Old Style" panose="02050604050505020204" pitchFamily="18" charset="0"/>
              </a:rPr>
              <a:t>30:1 for the Accreditation of 3 years &amp; 6 years </a:t>
            </a:r>
            <a:endParaRPr lang="en-IN" sz="2000" dirty="0">
              <a:latin typeface="Bookman Old Style" panose="02050604050505020204" pitchFamily="18" charset="0"/>
            </a:endParaRPr>
          </a:p>
          <a:p>
            <a:endParaRPr lang="en-IN" sz="1000" dirty="0">
              <a:latin typeface="Bookman Old Style" panose="02050604050505020204" pitchFamily="18" charset="0"/>
            </a:endParaRPr>
          </a:p>
          <a:p>
            <a:pPr lvl="0"/>
            <a:r>
              <a:rPr lang="en-US" sz="2000" b="1" dirty="0">
                <a:solidFill>
                  <a:srgbClr val="FF0000"/>
                </a:solidFill>
                <a:latin typeface="Bookman Old Style" panose="02050604050505020204" pitchFamily="18" charset="0"/>
              </a:rPr>
              <a:t>PG</a:t>
            </a:r>
            <a:r>
              <a:rPr lang="en-US" sz="2000" b="1" dirty="0">
                <a:latin typeface="Bookman Old Style" panose="02050604050505020204" pitchFamily="18" charset="0"/>
              </a:rPr>
              <a:t> </a:t>
            </a:r>
            <a:r>
              <a:rPr lang="en-US" sz="2000" dirty="0">
                <a:latin typeface="Bookman Old Style" panose="02050604050505020204" pitchFamily="18" charset="0"/>
              </a:rPr>
              <a:t>Management Programs: </a:t>
            </a:r>
          </a:p>
          <a:p>
            <a:pPr lvl="0"/>
            <a:endParaRPr lang="en-US" sz="400" dirty="0">
              <a:latin typeface="Bookman Old Style" panose="02050604050505020204" pitchFamily="18" charset="0"/>
            </a:endParaRPr>
          </a:p>
          <a:p>
            <a:pPr marL="571500" lvl="0" indent="-342900">
              <a:buFont typeface="Wingdings" pitchFamily="2" charset="2"/>
              <a:buChar char="v"/>
            </a:pPr>
            <a:r>
              <a:rPr lang="en-US" sz="2000" dirty="0">
                <a:latin typeface="Bookman Old Style" panose="02050604050505020204" pitchFamily="18" charset="0"/>
              </a:rPr>
              <a:t>25:1 for the Accreditation of 3 years </a:t>
            </a:r>
          </a:p>
          <a:p>
            <a:pPr marL="571500" lvl="0" indent="-342900">
              <a:buFont typeface="Wingdings" pitchFamily="2" charset="2"/>
              <a:buChar char="v"/>
            </a:pPr>
            <a:r>
              <a:rPr lang="en-US" sz="2000" dirty="0">
                <a:latin typeface="Bookman Old Style" panose="02050604050505020204" pitchFamily="18" charset="0"/>
              </a:rPr>
              <a:t>15:1 for the Accreditation of 6 years.</a:t>
            </a:r>
            <a:endParaRPr lang="en-IN" sz="2000" dirty="0">
              <a:latin typeface="Bookman Old Style" panose="02050604050505020204" pitchFamily="18" charset="0"/>
            </a:endParaRPr>
          </a:p>
          <a:p>
            <a:pPr lvl="0"/>
            <a:endParaRPr lang="en-IN" sz="1000" dirty="0">
              <a:latin typeface="Bookman Old Style" panose="02050604050505020204" pitchFamily="18" charset="0"/>
            </a:endParaRPr>
          </a:p>
          <a:p>
            <a:pPr lvl="0"/>
            <a:r>
              <a:rPr lang="en-US" sz="2000" b="1" dirty="0">
                <a:solidFill>
                  <a:srgbClr val="FF0000"/>
                </a:solidFill>
                <a:latin typeface="Bookman Old Style" panose="02050604050505020204" pitchFamily="18" charset="0"/>
              </a:rPr>
              <a:t>UG &amp; PG </a:t>
            </a:r>
            <a:r>
              <a:rPr lang="en-US" sz="2000" dirty="0">
                <a:latin typeface="Bookman Old Style" panose="02050604050505020204" pitchFamily="18" charset="0"/>
              </a:rPr>
              <a:t>Pharmacy Programs: </a:t>
            </a:r>
          </a:p>
          <a:p>
            <a:pPr lvl="0"/>
            <a:endParaRPr lang="en-US" sz="400" b="1" dirty="0">
              <a:latin typeface="Bookman Old Style" panose="02050604050505020204" pitchFamily="18" charset="0"/>
            </a:endParaRPr>
          </a:p>
          <a:p>
            <a:pPr marL="520700" lvl="0" indent="-342900">
              <a:buFont typeface="Wingdings" pitchFamily="2" charset="2"/>
              <a:buChar char="v"/>
            </a:pPr>
            <a:r>
              <a:rPr lang="en-US" sz="2000" dirty="0">
                <a:latin typeface="Bookman Old Style" panose="02050604050505020204" pitchFamily="18" charset="0"/>
              </a:rPr>
              <a:t>20:1 for the Accreditation of 3 years </a:t>
            </a:r>
          </a:p>
          <a:p>
            <a:pPr marL="520700" lvl="0" indent="-342900">
              <a:buFont typeface="Wingdings" pitchFamily="2" charset="2"/>
              <a:buChar char="v"/>
            </a:pPr>
            <a:r>
              <a:rPr lang="en-US" sz="2000" dirty="0">
                <a:latin typeface="Bookman Old Style" panose="02050604050505020204" pitchFamily="18" charset="0"/>
              </a:rPr>
              <a:t>15:1 for the Accreditation of 6 years</a:t>
            </a:r>
            <a:endParaRPr lang="en-IN" sz="2000" dirty="0">
              <a:latin typeface="Bookman Old Style" panose="02050604050505020204" pitchFamily="18" charset="0"/>
            </a:endParaRPr>
          </a:p>
          <a:p>
            <a:pPr lvl="0"/>
            <a:endParaRPr lang="en-US" sz="1000" b="1" dirty="0">
              <a:latin typeface="Bookman Old Style" panose="02050604050505020204" pitchFamily="18" charset="0"/>
            </a:endParaRPr>
          </a:p>
          <a:p>
            <a:pPr lvl="0"/>
            <a:r>
              <a:rPr lang="en-US" sz="2000" b="1" dirty="0">
                <a:solidFill>
                  <a:srgbClr val="FF0000"/>
                </a:solidFill>
                <a:latin typeface="Bookman Old Style" panose="02050604050505020204" pitchFamily="18" charset="0"/>
              </a:rPr>
              <a:t>Diploma</a:t>
            </a:r>
            <a:r>
              <a:rPr lang="en-US" sz="2000" b="1" dirty="0">
                <a:latin typeface="Bookman Old Style" panose="02050604050505020204" pitchFamily="18" charset="0"/>
              </a:rPr>
              <a:t> </a:t>
            </a:r>
            <a:r>
              <a:rPr lang="en-US" sz="2000" dirty="0">
                <a:latin typeface="Bookman Old Style" panose="02050604050505020204" pitchFamily="18" charset="0"/>
              </a:rPr>
              <a:t>Pharmacy Programs: </a:t>
            </a:r>
          </a:p>
          <a:p>
            <a:pPr lvl="0"/>
            <a:endParaRPr lang="en-US" sz="300" dirty="0">
              <a:latin typeface="Bookman Old Style" panose="02050604050505020204" pitchFamily="18" charset="0"/>
            </a:endParaRPr>
          </a:p>
          <a:p>
            <a:pPr marL="520700" lvl="0" indent="-342900">
              <a:buFont typeface="Wingdings" pitchFamily="2" charset="2"/>
              <a:buChar char="v"/>
            </a:pPr>
            <a:r>
              <a:rPr lang="en-US" dirty="0">
                <a:latin typeface="Bookman Old Style" panose="02050604050505020204" pitchFamily="18" charset="0"/>
              </a:rPr>
              <a:t>25:1 for the Accreditation of 3 years &amp; 6 years </a:t>
            </a:r>
            <a:endParaRPr lang="en-US"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object 2"/>
          <p:cNvSpPr txBox="1">
            <a:spLocks/>
          </p:cNvSpPr>
          <p:nvPr/>
        </p:nvSpPr>
        <p:spPr>
          <a:xfrm>
            <a:off x="26184" y="-20169"/>
            <a:ext cx="9117816" cy="442127"/>
          </a:xfrm>
          <a:prstGeom prst="rect">
            <a:avLst/>
          </a:prstGeom>
        </p:spPr>
        <p:txBody>
          <a:bodyPr vert="horz" wrap="square" lIns="0" tIns="11131" rIns="0" bIns="0" rtlCol="0">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a:latin typeface="Bookman Old Style" panose="02050604050505020204" pitchFamily="18" charset="0"/>
                <a:ea typeface="Calibri" panose="020F0502020204030204" pitchFamily="34" charset="0"/>
                <a:cs typeface="Mangal" panose="02040503050203030202" pitchFamily="18" charset="0"/>
              </a:rPr>
              <a:t>Student Faculty Ratio (SFR) Considered by NBA</a:t>
            </a:r>
            <a:endParaRPr lang="en-US" sz="2800" dirty="0">
              <a:latin typeface="Bookman Old Style" panose="02050604050505020204" pitchFamily="18" charset="0"/>
              <a:ea typeface="Calibri" panose="020F0502020204030204" pitchFamily="34" charset="0"/>
              <a:cs typeface="Mangal" panose="02040503050203030202" pitchFamily="18" charset="0"/>
            </a:endParaRPr>
          </a:p>
        </p:txBody>
      </p:sp>
      <p:pic>
        <p:nvPicPr>
          <p:cNvPr id="5" name="Picture 4"/>
          <p:cNvPicPr>
            <a:picLocks noChangeAspect="1"/>
          </p:cNvPicPr>
          <p:nvPr/>
        </p:nvPicPr>
        <p:blipFill>
          <a:blip r:embed="rId2"/>
          <a:stretch>
            <a:fillRect/>
          </a:stretch>
        </p:blipFill>
        <p:spPr>
          <a:xfrm>
            <a:off x="7975600" y="6096001"/>
            <a:ext cx="1168400" cy="761999"/>
          </a:xfrm>
          <a:prstGeom prst="rect">
            <a:avLst/>
          </a:prstGeom>
        </p:spPr>
      </p:pic>
      <p:sp>
        <p:nvSpPr>
          <p:cNvPr id="6" name="Content Placeholder 4"/>
          <p:cNvSpPr txBox="1">
            <a:spLocks/>
          </p:cNvSpPr>
          <p:nvPr/>
        </p:nvSpPr>
        <p:spPr>
          <a:xfrm>
            <a:off x="7289800" y="6490855"/>
            <a:ext cx="787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20</a:t>
            </a:r>
            <a:endParaRPr lang="en-US" sz="2400" b="1" dirty="0">
              <a:latin typeface="Bookman Old Style" panose="02050604050505020204" pitchFamily="18" charset="0"/>
            </a:endParaRPr>
          </a:p>
        </p:txBody>
      </p:sp>
    </p:spTree>
    <p:extLst>
      <p:ext uri="{BB962C8B-B14F-4D97-AF65-F5344CB8AC3E}">
        <p14:creationId xmlns:p14="http://schemas.microsoft.com/office/powerpoint/2010/main" val="3933393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rtlCol="0">
            <a:normAutofit/>
          </a:bodyPr>
          <a:lstStyle/>
          <a:p>
            <a:pPr fontAlgn="auto">
              <a:spcAft>
                <a:spcPts val="0"/>
              </a:spcAft>
              <a:defRPr/>
            </a:pPr>
            <a:r>
              <a:rPr lang="en-US" sz="3200" b="1" u="sng" dirty="0">
                <a:latin typeface="Bookman Old Style" panose="02050604050505020204" pitchFamily="18" charset="0"/>
              </a:rPr>
              <a:t>Role &amp; Responsibilities of Chairman</a:t>
            </a:r>
          </a:p>
        </p:txBody>
      </p:sp>
      <p:sp>
        <p:nvSpPr>
          <p:cNvPr id="36867" name="Rectangle 3"/>
          <p:cNvSpPr>
            <a:spLocks noGrp="1" noChangeArrowheads="1"/>
          </p:cNvSpPr>
          <p:nvPr>
            <p:ph type="body" idx="1"/>
          </p:nvPr>
        </p:nvSpPr>
        <p:spPr/>
        <p:txBody>
          <a:bodyPr>
            <a:normAutofit/>
          </a:bodyPr>
          <a:lstStyle/>
          <a:p>
            <a:pPr>
              <a:lnSpc>
                <a:spcPct val="90000"/>
              </a:lnSpc>
            </a:pPr>
            <a:r>
              <a:rPr lang="en-US" sz="2400" b="1" dirty="0">
                <a:latin typeface="Bookman Old Style" panose="02050604050505020204" pitchFamily="18" charset="0"/>
              </a:rPr>
              <a:t>Team Leader/Chairman:</a:t>
            </a:r>
          </a:p>
          <a:p>
            <a:pPr>
              <a:lnSpc>
                <a:spcPct val="90000"/>
              </a:lnSpc>
            </a:pPr>
            <a:endParaRPr lang="en-US" sz="1200" dirty="0">
              <a:latin typeface="Bookman Old Style" panose="02050604050505020204" pitchFamily="18" charset="0"/>
            </a:endParaRPr>
          </a:p>
          <a:p>
            <a:pPr lvl="1">
              <a:lnSpc>
                <a:spcPct val="90000"/>
              </a:lnSpc>
            </a:pPr>
            <a:r>
              <a:rPr lang="en-GB" sz="2400" dirty="0">
                <a:latin typeface="Bookman Old Style" panose="02050604050505020204" pitchFamily="18" charset="0"/>
              </a:rPr>
              <a:t>Lead the evaluation team</a:t>
            </a:r>
            <a:endParaRPr lang="en-US" sz="2400" dirty="0">
              <a:latin typeface="Bookman Old Style" panose="02050604050505020204" pitchFamily="18" charset="0"/>
            </a:endParaRPr>
          </a:p>
          <a:p>
            <a:pPr lvl="1">
              <a:lnSpc>
                <a:spcPct val="90000"/>
              </a:lnSpc>
            </a:pPr>
            <a:r>
              <a:rPr lang="en-US" sz="2400" dirty="0">
                <a:latin typeface="Bookman Old Style" panose="02050604050505020204" pitchFamily="18" charset="0"/>
              </a:rPr>
              <a:t>Chair Team meetings</a:t>
            </a:r>
          </a:p>
          <a:p>
            <a:pPr lvl="1">
              <a:lnSpc>
                <a:spcPct val="90000"/>
              </a:lnSpc>
            </a:pPr>
            <a:r>
              <a:rPr lang="en-GB" sz="2400" dirty="0">
                <a:latin typeface="Bookman Old Style" panose="02050604050505020204" pitchFamily="18" charset="0"/>
              </a:rPr>
              <a:t>Chair </a:t>
            </a:r>
            <a:r>
              <a:rPr lang="en-US" sz="2400" dirty="0">
                <a:latin typeface="Bookman Old Style" panose="02050604050505020204" pitchFamily="18" charset="0"/>
              </a:rPr>
              <a:t>Exit meeting</a:t>
            </a:r>
          </a:p>
          <a:p>
            <a:pPr lvl="1">
              <a:lnSpc>
                <a:spcPct val="90000"/>
              </a:lnSpc>
            </a:pPr>
            <a:r>
              <a:rPr lang="en-US" sz="2400" dirty="0">
                <a:latin typeface="Bookman Old Style" panose="02050604050505020204" pitchFamily="18" charset="0"/>
              </a:rPr>
              <a:t>Spokes person for the Team</a:t>
            </a:r>
          </a:p>
          <a:p>
            <a:pPr lvl="1">
              <a:lnSpc>
                <a:spcPct val="90000"/>
              </a:lnSpc>
            </a:pPr>
            <a:r>
              <a:rPr lang="en-US" sz="2400" dirty="0">
                <a:latin typeface="Bookman Old Style" panose="02050604050505020204" pitchFamily="18" charset="0"/>
              </a:rPr>
              <a:t>Harmonize comments from team members while preparing report</a:t>
            </a:r>
          </a:p>
          <a:p>
            <a:pPr lvl="1">
              <a:lnSpc>
                <a:spcPct val="90000"/>
              </a:lnSpc>
            </a:pPr>
            <a:r>
              <a:rPr lang="en-GB" sz="2400" dirty="0">
                <a:latin typeface="Bookman Old Style" panose="02050604050505020204" pitchFamily="18" charset="0"/>
              </a:rPr>
              <a:t>Collate Team inputs from review of Self-Assessment Report(SAR) and request clarification or further information</a:t>
            </a:r>
            <a:endParaRPr lang="en-US" sz="2400" dirty="0">
              <a:latin typeface="Bookman Old Style" panose="02050604050505020204" pitchFamily="18" charset="0"/>
            </a:endParaRPr>
          </a:p>
        </p:txBody>
      </p:sp>
      <p:pic>
        <p:nvPicPr>
          <p:cNvPr id="4" name="Picture 3">
            <a:extLst>
              <a:ext uri="{FF2B5EF4-FFF2-40B4-BE49-F238E27FC236}">
                <a16:creationId xmlns:a16="http://schemas.microsoft.com/office/drawing/2014/main" id="{57656FC2-A669-4C32-829B-C610D75AB481}"/>
              </a:ext>
            </a:extLst>
          </p:cNvPr>
          <p:cNvPicPr>
            <a:picLocks noChangeAspect="1"/>
          </p:cNvPicPr>
          <p:nvPr/>
        </p:nvPicPr>
        <p:blipFill>
          <a:blip r:embed="rId3"/>
          <a:stretch>
            <a:fillRect/>
          </a:stretch>
        </p:blipFill>
        <p:spPr>
          <a:xfrm>
            <a:off x="7975600" y="6096001"/>
            <a:ext cx="1168400" cy="685799"/>
          </a:xfrm>
          <a:prstGeom prst="rect">
            <a:avLst/>
          </a:prstGeom>
        </p:spPr>
      </p:pic>
      <p:sp>
        <p:nvSpPr>
          <p:cNvPr id="5" name="Content Placeholder 4">
            <a:extLst>
              <a:ext uri="{FF2B5EF4-FFF2-40B4-BE49-F238E27FC236}">
                <a16:creationId xmlns:a16="http://schemas.microsoft.com/office/drawing/2014/main" id="{BAA863AA-B3E6-41BF-95D9-939C4A4B1161}"/>
              </a:ext>
            </a:extLst>
          </p:cNvPr>
          <p:cNvSpPr txBox="1">
            <a:spLocks/>
          </p:cNvSpPr>
          <p:nvPr/>
        </p:nvSpPr>
        <p:spPr>
          <a:xfrm>
            <a:off x="7289800" y="6490855"/>
            <a:ext cx="787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21</a:t>
            </a:r>
            <a:endParaRPr lang="en-US" sz="2400" b="1" dirty="0">
              <a:latin typeface="Bookman Old Style" panose="020506040505050202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274638"/>
            <a:ext cx="8229600" cy="563562"/>
          </a:xfrm>
        </p:spPr>
        <p:txBody>
          <a:bodyPr rtlCol="0">
            <a:noAutofit/>
          </a:bodyPr>
          <a:lstStyle/>
          <a:p>
            <a:pPr fontAlgn="auto">
              <a:spcAft>
                <a:spcPts val="0"/>
              </a:spcAft>
              <a:defRPr/>
            </a:pPr>
            <a:r>
              <a:rPr lang="en-US" sz="3200" b="1" u="sng" dirty="0">
                <a:latin typeface="Bookman Old Style" panose="02050604050505020204" pitchFamily="18" charset="0"/>
              </a:rPr>
              <a:t>Role &amp; Responsibilities of Chairman</a:t>
            </a:r>
          </a:p>
        </p:txBody>
      </p:sp>
      <p:sp>
        <p:nvSpPr>
          <p:cNvPr id="37891" name="Rectangle 3"/>
          <p:cNvSpPr>
            <a:spLocks noGrp="1" noChangeArrowheads="1"/>
          </p:cNvSpPr>
          <p:nvPr>
            <p:ph type="body" idx="1"/>
          </p:nvPr>
        </p:nvSpPr>
        <p:spPr>
          <a:xfrm>
            <a:off x="228600" y="990600"/>
            <a:ext cx="8686800" cy="5715000"/>
          </a:xfrm>
        </p:spPr>
        <p:txBody>
          <a:bodyPr>
            <a:normAutofit fontScale="85000" lnSpcReduction="20000"/>
          </a:bodyPr>
          <a:lstStyle/>
          <a:p>
            <a:pPr>
              <a:lnSpc>
                <a:spcPct val="90000"/>
              </a:lnSpc>
            </a:pPr>
            <a:r>
              <a:rPr lang="en-US" b="1" dirty="0">
                <a:latin typeface="Bookman Old Style" panose="02050604050505020204" pitchFamily="18" charset="0"/>
              </a:rPr>
              <a:t>Team Leader</a:t>
            </a:r>
            <a:r>
              <a:rPr lang="en-US" dirty="0">
                <a:latin typeface="Bookman Old Style" panose="02050604050505020204" pitchFamily="18" charset="0"/>
              </a:rPr>
              <a:t>:</a:t>
            </a:r>
          </a:p>
          <a:p>
            <a:pPr>
              <a:lnSpc>
                <a:spcPct val="90000"/>
              </a:lnSpc>
            </a:pPr>
            <a:endParaRPr lang="en-GB" dirty="0">
              <a:latin typeface="Bookman Old Style" panose="02050604050505020204" pitchFamily="18" charset="0"/>
            </a:endParaRPr>
          </a:p>
          <a:p>
            <a:pPr lvl="1">
              <a:lnSpc>
                <a:spcPct val="90000"/>
              </a:lnSpc>
            </a:pPr>
            <a:r>
              <a:rPr lang="en-GB" dirty="0">
                <a:latin typeface="Bookman Old Style" panose="02050604050505020204" pitchFamily="18" charset="0"/>
              </a:rPr>
              <a:t>Conduct a pre-visit meeting with all evaluators on day zero of the visit.</a:t>
            </a:r>
          </a:p>
          <a:p>
            <a:pPr lvl="1">
              <a:lnSpc>
                <a:spcPct val="90000"/>
              </a:lnSpc>
            </a:pPr>
            <a:endParaRPr lang="en-GB" dirty="0">
              <a:latin typeface="Bookman Old Style" panose="02050604050505020204" pitchFamily="18" charset="0"/>
            </a:endParaRPr>
          </a:p>
          <a:p>
            <a:pPr lvl="1">
              <a:lnSpc>
                <a:spcPct val="90000"/>
              </a:lnSpc>
            </a:pPr>
            <a:r>
              <a:rPr lang="en-GB" dirty="0">
                <a:latin typeface="Bookman Old Style" panose="02050604050505020204" pitchFamily="18" charset="0"/>
              </a:rPr>
              <a:t>Initiates discussion on the observations made after going through SAR in the pre-visit meeting</a:t>
            </a:r>
          </a:p>
          <a:p>
            <a:pPr lvl="1">
              <a:lnSpc>
                <a:spcPct val="90000"/>
              </a:lnSpc>
            </a:pPr>
            <a:endParaRPr lang="en-GB" dirty="0">
              <a:latin typeface="Bookman Old Style" panose="02050604050505020204" pitchFamily="18" charset="0"/>
            </a:endParaRPr>
          </a:p>
          <a:p>
            <a:pPr lvl="1" algn="just">
              <a:lnSpc>
                <a:spcPct val="90000"/>
              </a:lnSpc>
            </a:pPr>
            <a:r>
              <a:rPr lang="en-GB" dirty="0">
                <a:latin typeface="Bookman Old Style" panose="02050604050505020204" pitchFamily="18" charset="0"/>
              </a:rPr>
              <a:t>Prepares a list of documents to be verified, questions to be raised and information to be obtained from the institution/department</a:t>
            </a:r>
          </a:p>
          <a:p>
            <a:pPr lvl="1">
              <a:lnSpc>
                <a:spcPct val="90000"/>
              </a:lnSpc>
            </a:pPr>
            <a:endParaRPr lang="en-GB" dirty="0">
              <a:latin typeface="Bookman Old Style" panose="02050604050505020204" pitchFamily="18" charset="0"/>
            </a:endParaRPr>
          </a:p>
          <a:p>
            <a:pPr lvl="1">
              <a:lnSpc>
                <a:spcPct val="90000"/>
              </a:lnSpc>
            </a:pPr>
            <a:r>
              <a:rPr lang="en-GB" dirty="0">
                <a:latin typeface="Bookman Old Style" panose="02050604050505020204" pitchFamily="18" charset="0"/>
              </a:rPr>
              <a:t>Collects pre-visit report from each evaluator</a:t>
            </a:r>
          </a:p>
          <a:p>
            <a:pPr lvl="1">
              <a:lnSpc>
                <a:spcPct val="90000"/>
              </a:lnSpc>
            </a:pPr>
            <a:endParaRPr lang="en-GB" dirty="0">
              <a:latin typeface="Bookman Old Style" panose="02050604050505020204" pitchFamily="18" charset="0"/>
            </a:endParaRPr>
          </a:p>
          <a:p>
            <a:pPr lvl="1">
              <a:lnSpc>
                <a:spcPct val="90000"/>
              </a:lnSpc>
            </a:pPr>
            <a:r>
              <a:rPr lang="en-GB" dirty="0">
                <a:latin typeface="Bookman Old Style" panose="02050604050505020204" pitchFamily="18" charset="0"/>
              </a:rPr>
              <a:t>Ensures adherence of visit schedule </a:t>
            </a:r>
          </a:p>
          <a:p>
            <a:pPr lvl="1">
              <a:lnSpc>
                <a:spcPct val="90000"/>
              </a:lnSpc>
              <a:buNone/>
            </a:pPr>
            <a:endParaRPr lang="en-GB" dirty="0"/>
          </a:p>
          <a:p>
            <a:pPr lvl="1" algn="r">
              <a:lnSpc>
                <a:spcPct val="90000"/>
              </a:lnSpc>
              <a:buNone/>
            </a:pPr>
            <a:r>
              <a:rPr lang="en-GB" dirty="0"/>
              <a:t>																</a:t>
            </a:r>
          </a:p>
        </p:txBody>
      </p:sp>
      <p:pic>
        <p:nvPicPr>
          <p:cNvPr id="4" name="Picture 3">
            <a:extLst>
              <a:ext uri="{FF2B5EF4-FFF2-40B4-BE49-F238E27FC236}">
                <a16:creationId xmlns:a16="http://schemas.microsoft.com/office/drawing/2014/main" id="{6E0D4787-30EE-48CC-9FD7-4D032E141104}"/>
              </a:ext>
            </a:extLst>
          </p:cNvPr>
          <p:cNvPicPr>
            <a:picLocks noChangeAspect="1"/>
          </p:cNvPicPr>
          <p:nvPr/>
        </p:nvPicPr>
        <p:blipFill>
          <a:blip r:embed="rId3"/>
          <a:stretch>
            <a:fillRect/>
          </a:stretch>
        </p:blipFill>
        <p:spPr>
          <a:xfrm>
            <a:off x="7975600" y="6096001"/>
            <a:ext cx="1168400" cy="761999"/>
          </a:xfrm>
          <a:prstGeom prst="rect">
            <a:avLst/>
          </a:prstGeom>
        </p:spPr>
      </p:pic>
      <p:sp>
        <p:nvSpPr>
          <p:cNvPr id="5" name="Content Placeholder 4">
            <a:extLst>
              <a:ext uri="{FF2B5EF4-FFF2-40B4-BE49-F238E27FC236}">
                <a16:creationId xmlns:a16="http://schemas.microsoft.com/office/drawing/2014/main" id="{952CE50D-F795-488C-96F0-6A98447FEE27}"/>
              </a:ext>
            </a:extLst>
          </p:cNvPr>
          <p:cNvSpPr txBox="1">
            <a:spLocks/>
          </p:cNvSpPr>
          <p:nvPr/>
        </p:nvSpPr>
        <p:spPr>
          <a:xfrm>
            <a:off x="7289800" y="6490855"/>
            <a:ext cx="787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22</a:t>
            </a:r>
            <a:endParaRPr lang="en-US" sz="2400" b="1" dirty="0">
              <a:latin typeface="Bookman Old Style" panose="020506040505050202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52400" y="533400"/>
            <a:ext cx="8610600" cy="6019800"/>
          </a:xfrm>
        </p:spPr>
        <p:txBody>
          <a:bodyPr>
            <a:normAutofit fontScale="32500" lnSpcReduction="20000"/>
          </a:bodyPr>
          <a:lstStyle/>
          <a:p>
            <a:pPr lvl="1" algn="just">
              <a:lnSpc>
                <a:spcPct val="90000"/>
              </a:lnSpc>
            </a:pPr>
            <a:endParaRPr lang="en-GB" sz="5100" dirty="0">
              <a:latin typeface="Bookman Old Style" panose="02050604050505020204" pitchFamily="18" charset="0"/>
            </a:endParaRPr>
          </a:p>
          <a:p>
            <a:pPr lvl="1" algn="just">
              <a:lnSpc>
                <a:spcPct val="90000"/>
              </a:lnSpc>
            </a:pPr>
            <a:r>
              <a:rPr lang="en-GB" sz="5100" dirty="0">
                <a:latin typeface="Bookman Old Style" panose="02050604050505020204" pitchFamily="18" charset="0"/>
              </a:rPr>
              <a:t>Verifies institutional record regarding constitution of GC, Proceedings, Finance, List of faculty members, non-teaching staff, their salaries, safety and security related matters etc</a:t>
            </a:r>
          </a:p>
          <a:p>
            <a:pPr lvl="1" algn="just">
              <a:lnSpc>
                <a:spcPct val="90000"/>
              </a:lnSpc>
              <a:buNone/>
            </a:pPr>
            <a:r>
              <a:rPr lang="en-GB" sz="5100" dirty="0">
                <a:latin typeface="Bookman Old Style" panose="02050604050505020204" pitchFamily="18" charset="0"/>
              </a:rPr>
              <a:t>	</a:t>
            </a:r>
          </a:p>
          <a:p>
            <a:pPr lvl="1" algn="just">
              <a:lnSpc>
                <a:spcPct val="90000"/>
              </a:lnSpc>
            </a:pPr>
            <a:r>
              <a:rPr lang="en-GB" sz="5100" dirty="0">
                <a:latin typeface="Bookman Old Style" panose="02050604050505020204" pitchFamily="18" charset="0"/>
              </a:rPr>
              <a:t>Conducts a meeting of all the experts in the evening for sharing their observations during the day and also preparing additional list of documents/evidences to be obtained.</a:t>
            </a:r>
          </a:p>
          <a:p>
            <a:pPr lvl="1" algn="just">
              <a:lnSpc>
                <a:spcPct val="90000"/>
              </a:lnSpc>
              <a:buNone/>
            </a:pPr>
            <a:endParaRPr lang="en-GB" sz="5100" dirty="0">
              <a:latin typeface="Bookman Old Style" panose="02050604050505020204" pitchFamily="18" charset="0"/>
            </a:endParaRPr>
          </a:p>
          <a:p>
            <a:pPr lvl="1" algn="just">
              <a:lnSpc>
                <a:spcPct val="90000"/>
              </a:lnSpc>
            </a:pPr>
            <a:r>
              <a:rPr lang="en-GB" sz="5100" dirty="0">
                <a:latin typeface="Bookman Old Style" panose="02050604050505020204" pitchFamily="18" charset="0"/>
              </a:rPr>
              <a:t>Chairs meetings with the stakeholders in the institute</a:t>
            </a:r>
          </a:p>
          <a:p>
            <a:pPr lvl="1" algn="just">
              <a:lnSpc>
                <a:spcPct val="90000"/>
              </a:lnSpc>
            </a:pPr>
            <a:endParaRPr lang="en-GB" sz="5100" dirty="0">
              <a:latin typeface="Bookman Old Style" panose="02050604050505020204" pitchFamily="18" charset="0"/>
            </a:endParaRPr>
          </a:p>
          <a:p>
            <a:pPr lvl="1" algn="just">
              <a:lnSpc>
                <a:spcPct val="90000"/>
              </a:lnSpc>
            </a:pPr>
            <a:r>
              <a:rPr lang="en-GB" sz="5100" dirty="0">
                <a:latin typeface="Bookman Old Style" panose="02050604050505020204" pitchFamily="18" charset="0"/>
              </a:rPr>
              <a:t>Conducts a meeting in the evening of second day and complete the evaluation process and finalize the report based on the evidences collected, interaction with stakeholders and reliable documents produced</a:t>
            </a:r>
          </a:p>
          <a:p>
            <a:pPr lvl="1" algn="just">
              <a:lnSpc>
                <a:spcPct val="90000"/>
              </a:lnSpc>
            </a:pPr>
            <a:endParaRPr lang="en-GB" sz="5100" dirty="0">
              <a:latin typeface="Bookman Old Style" panose="02050604050505020204" pitchFamily="18" charset="0"/>
            </a:endParaRPr>
          </a:p>
          <a:p>
            <a:pPr lvl="1" algn="just">
              <a:lnSpc>
                <a:spcPct val="90000"/>
              </a:lnSpc>
            </a:pPr>
            <a:r>
              <a:rPr lang="en-GB" sz="5100" dirty="0">
                <a:latin typeface="Bookman Old Style" panose="02050604050505020204" pitchFamily="18" charset="0"/>
              </a:rPr>
              <a:t>Ensure Consistency of marks with the comments in each Sub-Criteria and Criteria.</a:t>
            </a:r>
          </a:p>
          <a:p>
            <a:pPr lvl="1" algn="just">
              <a:lnSpc>
                <a:spcPct val="90000"/>
              </a:lnSpc>
            </a:pPr>
            <a:endParaRPr lang="en-GB" sz="5100" dirty="0">
              <a:latin typeface="Bookman Old Style" panose="02050604050505020204" pitchFamily="18" charset="0"/>
            </a:endParaRPr>
          </a:p>
          <a:p>
            <a:pPr lvl="1" algn="just">
              <a:lnSpc>
                <a:spcPct val="90000"/>
              </a:lnSpc>
            </a:pPr>
            <a:r>
              <a:rPr lang="en-GB" sz="5100" dirty="0">
                <a:latin typeface="Bookman Old Style" panose="02050604050505020204" pitchFamily="18" charset="0"/>
              </a:rPr>
              <a:t>Uniformity of marks in Criteria and Sub-Criteria of various </a:t>
            </a:r>
          </a:p>
          <a:p>
            <a:pPr lvl="1" algn="just">
              <a:lnSpc>
                <a:spcPct val="90000"/>
              </a:lnSpc>
            </a:pPr>
            <a:endParaRPr lang="en-GB" sz="5100" dirty="0">
              <a:latin typeface="Bookman Old Style" panose="02050604050505020204" pitchFamily="18" charset="0"/>
            </a:endParaRPr>
          </a:p>
          <a:p>
            <a:pPr lvl="1" algn="just">
              <a:lnSpc>
                <a:spcPct val="90000"/>
              </a:lnSpc>
            </a:pPr>
            <a:r>
              <a:rPr lang="en-GB" sz="5100" dirty="0">
                <a:latin typeface="Bookman Old Style" panose="02050604050505020204" pitchFamily="18" charset="0"/>
              </a:rPr>
              <a:t>Sign and be responsible for evaluation report</a:t>
            </a:r>
          </a:p>
          <a:p>
            <a:pPr lvl="1" algn="just">
              <a:lnSpc>
                <a:spcPct val="90000"/>
              </a:lnSpc>
              <a:buNone/>
            </a:pPr>
            <a:r>
              <a:rPr lang="en-GB" dirty="0"/>
              <a:t>            </a:t>
            </a:r>
          </a:p>
          <a:p>
            <a:pPr lvl="1" algn="just">
              <a:lnSpc>
                <a:spcPct val="90000"/>
              </a:lnSpc>
              <a:buNone/>
            </a:pPr>
            <a:endParaRPr lang="en-GB" dirty="0"/>
          </a:p>
          <a:p>
            <a:pPr lvl="1" algn="just">
              <a:lnSpc>
                <a:spcPct val="90000"/>
              </a:lnSpc>
              <a:buNone/>
            </a:pPr>
            <a:endParaRPr lang="en-GB" dirty="0"/>
          </a:p>
          <a:p>
            <a:pPr lvl="1" algn="just">
              <a:lnSpc>
                <a:spcPct val="90000"/>
              </a:lnSpc>
              <a:buNone/>
            </a:pPr>
            <a:r>
              <a:rPr lang="en-GB" dirty="0"/>
              <a:t>								</a:t>
            </a:r>
          </a:p>
          <a:p>
            <a:pPr lvl="1" algn="just">
              <a:lnSpc>
                <a:spcPct val="90000"/>
              </a:lnSpc>
            </a:pPr>
            <a:endParaRPr lang="en-GB" dirty="0"/>
          </a:p>
        </p:txBody>
      </p:sp>
      <p:pic>
        <p:nvPicPr>
          <p:cNvPr id="4" name="Picture 3">
            <a:extLst>
              <a:ext uri="{FF2B5EF4-FFF2-40B4-BE49-F238E27FC236}">
                <a16:creationId xmlns:a16="http://schemas.microsoft.com/office/drawing/2014/main" id="{C27176A4-6FB6-4E3A-ABE7-D9ADFB521FEE}"/>
              </a:ext>
            </a:extLst>
          </p:cNvPr>
          <p:cNvPicPr>
            <a:picLocks noChangeAspect="1"/>
          </p:cNvPicPr>
          <p:nvPr/>
        </p:nvPicPr>
        <p:blipFill>
          <a:blip r:embed="rId2"/>
          <a:stretch>
            <a:fillRect/>
          </a:stretch>
        </p:blipFill>
        <p:spPr>
          <a:xfrm>
            <a:off x="7954264" y="6019800"/>
            <a:ext cx="1168400" cy="761999"/>
          </a:xfrm>
          <a:prstGeom prst="rect">
            <a:avLst/>
          </a:prstGeom>
        </p:spPr>
      </p:pic>
      <p:sp>
        <p:nvSpPr>
          <p:cNvPr id="5" name="Content Placeholder 4">
            <a:extLst>
              <a:ext uri="{FF2B5EF4-FFF2-40B4-BE49-F238E27FC236}">
                <a16:creationId xmlns:a16="http://schemas.microsoft.com/office/drawing/2014/main" id="{89DBBF55-7229-44DF-A8A3-9DAA73B3854D}"/>
              </a:ext>
            </a:extLst>
          </p:cNvPr>
          <p:cNvSpPr txBox="1">
            <a:spLocks/>
          </p:cNvSpPr>
          <p:nvPr/>
        </p:nvSpPr>
        <p:spPr>
          <a:xfrm>
            <a:off x="7289800" y="6490855"/>
            <a:ext cx="787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23</a:t>
            </a:r>
            <a:endParaRPr lang="en-US" sz="2400" b="1" dirty="0">
              <a:latin typeface="Bookman Old Style" panose="02050604050505020204" pitchFamily="18" charset="0"/>
            </a:endParaRPr>
          </a:p>
        </p:txBody>
      </p:sp>
      <p:sp>
        <p:nvSpPr>
          <p:cNvPr id="6" name="Rectangle 2">
            <a:extLst>
              <a:ext uri="{FF2B5EF4-FFF2-40B4-BE49-F238E27FC236}">
                <a16:creationId xmlns:a16="http://schemas.microsoft.com/office/drawing/2014/main" id="{07947719-EE31-46DF-815D-C37D04C5A028}"/>
              </a:ext>
            </a:extLst>
          </p:cNvPr>
          <p:cNvSpPr txBox="1">
            <a:spLocks noChangeArrowheads="1"/>
          </p:cNvSpPr>
          <p:nvPr/>
        </p:nvSpPr>
        <p:spPr>
          <a:xfrm>
            <a:off x="457200" y="124969"/>
            <a:ext cx="8229600" cy="563562"/>
          </a:xfrm>
          <a:prstGeom prst="rect">
            <a:avLst/>
          </a:prstGeom>
        </p:spPr>
        <p:txBody>
          <a:bodyPr rtlCol="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u="sng" dirty="0">
                <a:latin typeface="Bookman Old Style" panose="02050604050505020204" pitchFamily="18" charset="0"/>
              </a:rPr>
              <a:t>Role &amp; Responsibilities of Chairman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52400" y="762000"/>
            <a:ext cx="8610600" cy="5562600"/>
          </a:xfrm>
        </p:spPr>
        <p:txBody>
          <a:bodyPr>
            <a:normAutofit fontScale="85000" lnSpcReduction="20000"/>
          </a:bodyPr>
          <a:lstStyle/>
          <a:p>
            <a:pPr lvl="1" algn="just">
              <a:lnSpc>
                <a:spcPct val="90000"/>
              </a:lnSpc>
            </a:pPr>
            <a:r>
              <a:rPr lang="en-GB" sz="2600" dirty="0">
                <a:latin typeface="Bookman Old Style" panose="02050604050505020204" pitchFamily="18" charset="0"/>
              </a:rPr>
              <a:t>Conducts exit meeting on day three with head of the institution </a:t>
            </a:r>
          </a:p>
          <a:p>
            <a:pPr lvl="1" algn="just">
              <a:lnSpc>
                <a:spcPct val="90000"/>
              </a:lnSpc>
            </a:pPr>
            <a:endParaRPr lang="en-GB" sz="2600" dirty="0">
              <a:latin typeface="Bookman Old Style" panose="02050604050505020204" pitchFamily="18" charset="0"/>
            </a:endParaRPr>
          </a:p>
          <a:p>
            <a:pPr lvl="1" algn="just">
              <a:lnSpc>
                <a:spcPct val="90000"/>
              </a:lnSpc>
            </a:pPr>
            <a:r>
              <a:rPr lang="en-GB" sz="2600" dirty="0">
                <a:latin typeface="Bookman Old Style" panose="02050604050505020204" pitchFamily="18" charset="0"/>
              </a:rPr>
              <a:t>Ensures no discussion on the findings of the outcome of accreditation</a:t>
            </a:r>
          </a:p>
          <a:p>
            <a:pPr lvl="1" algn="just">
              <a:lnSpc>
                <a:spcPct val="90000"/>
              </a:lnSpc>
            </a:pPr>
            <a:endParaRPr lang="en-GB" sz="2600" dirty="0">
              <a:latin typeface="Bookman Old Style" panose="02050604050505020204" pitchFamily="18" charset="0"/>
            </a:endParaRPr>
          </a:p>
          <a:p>
            <a:pPr lvl="1" algn="just">
              <a:lnSpc>
                <a:spcPct val="90000"/>
              </a:lnSpc>
            </a:pPr>
            <a:r>
              <a:rPr lang="en-GB" sz="2600" dirty="0">
                <a:latin typeface="Bookman Old Style" panose="02050604050505020204" pitchFamily="18" charset="0"/>
              </a:rPr>
              <a:t>Presents orally strengths and weaknesses of common facilities in the colleges while experts present details of the respective program strengths and weaknesses</a:t>
            </a:r>
          </a:p>
          <a:p>
            <a:pPr lvl="1" algn="just">
              <a:lnSpc>
                <a:spcPct val="90000"/>
              </a:lnSpc>
            </a:pPr>
            <a:endParaRPr lang="en-GB" sz="2600" dirty="0">
              <a:latin typeface="Bookman Old Style" panose="02050604050505020204" pitchFamily="18" charset="0"/>
            </a:endParaRPr>
          </a:p>
          <a:p>
            <a:pPr lvl="1" algn="just">
              <a:lnSpc>
                <a:spcPct val="90000"/>
              </a:lnSpc>
            </a:pPr>
            <a:r>
              <a:rPr lang="en-GB" sz="2600" dirty="0">
                <a:latin typeface="Bookman Old Style" panose="02050604050505020204" pitchFamily="18" charset="0"/>
              </a:rPr>
              <a:t>All other aspects of the outcomes of visit are confidential and not to be leaked at any place under any situation</a:t>
            </a:r>
          </a:p>
          <a:p>
            <a:pPr lvl="1" algn="just">
              <a:lnSpc>
                <a:spcPct val="90000"/>
              </a:lnSpc>
            </a:pPr>
            <a:endParaRPr lang="en-GB" sz="2600" dirty="0">
              <a:latin typeface="Bookman Old Style" panose="02050604050505020204" pitchFamily="18" charset="0"/>
            </a:endParaRPr>
          </a:p>
          <a:p>
            <a:pPr lvl="1" algn="just">
              <a:lnSpc>
                <a:spcPct val="90000"/>
              </a:lnSpc>
            </a:pPr>
            <a:r>
              <a:rPr lang="en-GB" sz="2600" dirty="0">
                <a:latin typeface="Bookman Old Style" panose="02050604050505020204" pitchFamily="18" charset="0"/>
              </a:rPr>
              <a:t>Provides a chance to the institute to continue with the accreditation process or withdraw the application for any program(s)</a:t>
            </a:r>
          </a:p>
          <a:p>
            <a:pPr lvl="1" algn="just">
              <a:lnSpc>
                <a:spcPct val="90000"/>
              </a:lnSpc>
            </a:pPr>
            <a:endParaRPr lang="en-GB" sz="2600" dirty="0">
              <a:latin typeface="Bookman Old Style" panose="02050604050505020204" pitchFamily="18" charset="0"/>
            </a:endParaRPr>
          </a:p>
          <a:p>
            <a:pPr lvl="1" algn="just">
              <a:lnSpc>
                <a:spcPct val="90000"/>
              </a:lnSpc>
            </a:pPr>
            <a:r>
              <a:rPr lang="en-GB" sz="2600" dirty="0">
                <a:latin typeface="Bookman Old Style" panose="02050604050505020204" pitchFamily="18" charset="0"/>
              </a:rPr>
              <a:t>In case of withdrawal, ensures that it is given in writing by the head of the institution there itself.</a:t>
            </a:r>
          </a:p>
          <a:p>
            <a:pPr lvl="1" algn="just">
              <a:lnSpc>
                <a:spcPct val="90000"/>
              </a:lnSpc>
            </a:pPr>
            <a:endParaRPr lang="en-GB" dirty="0"/>
          </a:p>
        </p:txBody>
      </p:sp>
      <p:pic>
        <p:nvPicPr>
          <p:cNvPr id="4" name="Picture 3">
            <a:extLst>
              <a:ext uri="{FF2B5EF4-FFF2-40B4-BE49-F238E27FC236}">
                <a16:creationId xmlns:a16="http://schemas.microsoft.com/office/drawing/2014/main" id="{FCF45617-A976-4945-A6E8-7B1DABDA1B41}"/>
              </a:ext>
            </a:extLst>
          </p:cNvPr>
          <p:cNvPicPr>
            <a:picLocks noChangeAspect="1"/>
          </p:cNvPicPr>
          <p:nvPr/>
        </p:nvPicPr>
        <p:blipFill>
          <a:blip r:embed="rId2"/>
          <a:stretch>
            <a:fillRect/>
          </a:stretch>
        </p:blipFill>
        <p:spPr>
          <a:xfrm>
            <a:off x="7975600" y="6096000"/>
            <a:ext cx="1168400" cy="762000"/>
          </a:xfrm>
          <a:prstGeom prst="rect">
            <a:avLst/>
          </a:prstGeom>
        </p:spPr>
      </p:pic>
      <p:sp>
        <p:nvSpPr>
          <p:cNvPr id="5" name="Content Placeholder 4">
            <a:extLst>
              <a:ext uri="{FF2B5EF4-FFF2-40B4-BE49-F238E27FC236}">
                <a16:creationId xmlns:a16="http://schemas.microsoft.com/office/drawing/2014/main" id="{4025A209-B39E-4F11-BAED-86D061914A13}"/>
              </a:ext>
            </a:extLst>
          </p:cNvPr>
          <p:cNvSpPr txBox="1">
            <a:spLocks/>
          </p:cNvSpPr>
          <p:nvPr/>
        </p:nvSpPr>
        <p:spPr>
          <a:xfrm>
            <a:off x="7289800" y="6490855"/>
            <a:ext cx="787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24</a:t>
            </a:r>
            <a:endParaRPr lang="en-US" sz="2400" b="1" dirty="0">
              <a:latin typeface="Bookman Old Style" panose="02050604050505020204" pitchFamily="18" charset="0"/>
            </a:endParaRPr>
          </a:p>
        </p:txBody>
      </p:sp>
      <p:sp>
        <p:nvSpPr>
          <p:cNvPr id="6" name="Rectangle 2">
            <a:extLst>
              <a:ext uri="{FF2B5EF4-FFF2-40B4-BE49-F238E27FC236}">
                <a16:creationId xmlns:a16="http://schemas.microsoft.com/office/drawing/2014/main" id="{91C7409A-24F6-4C63-A4FF-714CEAC02539}"/>
              </a:ext>
            </a:extLst>
          </p:cNvPr>
          <p:cNvSpPr txBox="1">
            <a:spLocks noChangeArrowheads="1"/>
          </p:cNvSpPr>
          <p:nvPr/>
        </p:nvSpPr>
        <p:spPr>
          <a:xfrm>
            <a:off x="554736" y="32183"/>
            <a:ext cx="8229600" cy="563562"/>
          </a:xfrm>
          <a:prstGeom prst="rect">
            <a:avLst/>
          </a:prstGeom>
        </p:spPr>
        <p:txBody>
          <a:bodyPr rtlCol="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u="sng">
                <a:latin typeface="Bookman Old Style" panose="02050604050505020204" pitchFamily="18" charset="0"/>
              </a:rPr>
              <a:t>Role &amp; Responsibilities of Chairman</a:t>
            </a:r>
            <a:endParaRPr lang="en-US" sz="3200" b="1" u="sng" dirty="0">
              <a:latin typeface="Bookman Old Style" panose="020506040505050202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normAutofit/>
          </a:bodyPr>
          <a:lstStyle/>
          <a:p>
            <a:r>
              <a:rPr lang="en-GB" sz="3600" b="1" u="sng" dirty="0">
                <a:latin typeface="Bookman Old Style" panose="02050604050505020204" pitchFamily="18" charset="0"/>
              </a:rPr>
              <a:t>Desirable Attributes of Chairman</a:t>
            </a:r>
            <a:endParaRPr lang="en-US" sz="3600" b="1" u="sng" dirty="0">
              <a:latin typeface="Bookman Old Style" panose="02050604050505020204" pitchFamily="18" charset="0"/>
            </a:endParaRPr>
          </a:p>
        </p:txBody>
      </p:sp>
      <p:sp>
        <p:nvSpPr>
          <p:cNvPr id="38915" name="Content Placeholder 2"/>
          <p:cNvSpPr>
            <a:spLocks noGrp="1"/>
          </p:cNvSpPr>
          <p:nvPr>
            <p:ph idx="1"/>
          </p:nvPr>
        </p:nvSpPr>
        <p:spPr/>
        <p:txBody>
          <a:bodyPr>
            <a:normAutofit lnSpcReduction="10000"/>
          </a:bodyPr>
          <a:lstStyle/>
          <a:p>
            <a:r>
              <a:rPr lang="en-GB" sz="2800" dirty="0">
                <a:latin typeface="Bookman Old Style" panose="02050604050505020204" pitchFamily="18" charset="0"/>
              </a:rPr>
              <a:t>Good professional standing</a:t>
            </a:r>
          </a:p>
          <a:p>
            <a:endParaRPr lang="en-GB" sz="1800" dirty="0">
              <a:latin typeface="Bookman Old Style" panose="02050604050505020204" pitchFamily="18" charset="0"/>
            </a:endParaRPr>
          </a:p>
          <a:p>
            <a:r>
              <a:rPr lang="en-GB" sz="2800" dirty="0">
                <a:latin typeface="Bookman Old Style" panose="02050604050505020204" pitchFamily="18" charset="0"/>
              </a:rPr>
              <a:t>Expertise in subject matter and/or accreditation system &amp; process</a:t>
            </a:r>
          </a:p>
          <a:p>
            <a:endParaRPr lang="en-GB" sz="1400" dirty="0">
              <a:latin typeface="Bookman Old Style" panose="02050604050505020204" pitchFamily="18" charset="0"/>
            </a:endParaRPr>
          </a:p>
          <a:p>
            <a:r>
              <a:rPr lang="en-GB" sz="2800" dirty="0">
                <a:latin typeface="Bookman Old Style" panose="02050604050505020204" pitchFamily="18" charset="0"/>
              </a:rPr>
              <a:t>Professional approach</a:t>
            </a:r>
          </a:p>
          <a:p>
            <a:endParaRPr lang="en-GB" sz="1900" dirty="0">
              <a:latin typeface="Bookman Old Style" panose="02050604050505020204" pitchFamily="18" charset="0"/>
            </a:endParaRPr>
          </a:p>
          <a:p>
            <a:r>
              <a:rPr lang="en-GB" sz="2800" dirty="0">
                <a:latin typeface="Bookman Old Style" panose="02050604050505020204" pitchFamily="18" charset="0"/>
              </a:rPr>
              <a:t>Leadership skills</a:t>
            </a:r>
          </a:p>
          <a:p>
            <a:endParaRPr lang="en-GB" sz="2000" dirty="0">
              <a:latin typeface="Bookman Old Style" panose="02050604050505020204" pitchFamily="18" charset="0"/>
            </a:endParaRPr>
          </a:p>
          <a:p>
            <a:r>
              <a:rPr lang="en-GB" sz="2800" dirty="0">
                <a:latin typeface="Bookman Old Style" panose="02050604050505020204" pitchFamily="18" charset="0"/>
              </a:rPr>
              <a:t>Communication skills – Listening in particular</a:t>
            </a:r>
          </a:p>
          <a:p>
            <a:endParaRPr lang="en-US" dirty="0"/>
          </a:p>
        </p:txBody>
      </p:sp>
      <p:pic>
        <p:nvPicPr>
          <p:cNvPr id="4" name="Picture 3">
            <a:extLst>
              <a:ext uri="{FF2B5EF4-FFF2-40B4-BE49-F238E27FC236}">
                <a16:creationId xmlns:a16="http://schemas.microsoft.com/office/drawing/2014/main" id="{EA543532-10AA-4B2F-81C4-35302B4A749E}"/>
              </a:ext>
            </a:extLst>
          </p:cNvPr>
          <p:cNvPicPr>
            <a:picLocks noChangeAspect="1"/>
          </p:cNvPicPr>
          <p:nvPr/>
        </p:nvPicPr>
        <p:blipFill>
          <a:blip r:embed="rId2"/>
          <a:stretch>
            <a:fillRect/>
          </a:stretch>
        </p:blipFill>
        <p:spPr>
          <a:xfrm>
            <a:off x="7975600" y="6096001"/>
            <a:ext cx="1168400" cy="761999"/>
          </a:xfrm>
          <a:prstGeom prst="rect">
            <a:avLst/>
          </a:prstGeom>
        </p:spPr>
      </p:pic>
      <p:sp>
        <p:nvSpPr>
          <p:cNvPr id="5" name="Content Placeholder 4">
            <a:extLst>
              <a:ext uri="{FF2B5EF4-FFF2-40B4-BE49-F238E27FC236}">
                <a16:creationId xmlns:a16="http://schemas.microsoft.com/office/drawing/2014/main" id="{A7E3D96C-068D-44F8-AC4D-F2B31A05B487}"/>
              </a:ext>
            </a:extLst>
          </p:cNvPr>
          <p:cNvSpPr txBox="1">
            <a:spLocks/>
          </p:cNvSpPr>
          <p:nvPr/>
        </p:nvSpPr>
        <p:spPr>
          <a:xfrm>
            <a:off x="7289800" y="6490855"/>
            <a:ext cx="787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25</a:t>
            </a:r>
            <a:endParaRPr lang="en-US" sz="2400" b="1" dirty="0">
              <a:latin typeface="Bookman Old Style" panose="020506040505050202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r>
              <a:rPr lang="en-US" sz="3600" b="1" u="sng" dirty="0">
                <a:latin typeface="Bookman Old Style" panose="02050604050505020204" pitchFamily="18" charset="0"/>
              </a:rPr>
              <a:t>Role &amp; Responsibilities of </a:t>
            </a:r>
            <a:br>
              <a:rPr lang="en-US" sz="3600" b="1" u="sng" dirty="0">
                <a:latin typeface="Bookman Old Style" panose="02050604050505020204" pitchFamily="18" charset="0"/>
              </a:rPr>
            </a:br>
            <a:r>
              <a:rPr lang="en-US" sz="3600" b="1" u="sng" dirty="0">
                <a:latin typeface="Bookman Old Style" panose="02050604050505020204" pitchFamily="18" charset="0"/>
              </a:rPr>
              <a:t>Program Evaluators </a:t>
            </a:r>
            <a:endParaRPr lang="en-GB" sz="3600" b="1" u="sng" dirty="0">
              <a:latin typeface="Bookman Old Style" panose="02050604050505020204" pitchFamily="18" charset="0"/>
            </a:endParaRPr>
          </a:p>
        </p:txBody>
      </p:sp>
      <p:sp>
        <p:nvSpPr>
          <p:cNvPr id="44035" name="Rectangle 3"/>
          <p:cNvSpPr>
            <a:spLocks noGrp="1" noChangeArrowheads="1"/>
          </p:cNvSpPr>
          <p:nvPr>
            <p:ph type="body" idx="1"/>
          </p:nvPr>
        </p:nvSpPr>
        <p:spPr>
          <a:xfrm>
            <a:off x="457200" y="1600200"/>
            <a:ext cx="8229600" cy="4525963"/>
          </a:xfrm>
        </p:spPr>
        <p:txBody>
          <a:bodyPr rtlCol="0">
            <a:normAutofit fontScale="70000" lnSpcReduction="20000"/>
          </a:bodyPr>
          <a:lstStyle/>
          <a:p>
            <a:pPr fontAlgn="auto">
              <a:spcAft>
                <a:spcPts val="0"/>
              </a:spcAft>
              <a:buFont typeface="Arial" pitchFamily="34" charset="0"/>
              <a:buChar char="•"/>
              <a:defRPr/>
            </a:pPr>
            <a:r>
              <a:rPr lang="en-GB" b="1" dirty="0">
                <a:latin typeface="Bookman Old Style" panose="02050604050505020204" pitchFamily="18" charset="0"/>
              </a:rPr>
              <a:t>Team Members, including Chairman</a:t>
            </a:r>
          </a:p>
          <a:p>
            <a:pPr fontAlgn="auto">
              <a:spcAft>
                <a:spcPts val="0"/>
              </a:spcAft>
              <a:buFont typeface="Arial" pitchFamily="34" charset="0"/>
              <a:buChar char="•"/>
              <a:defRPr/>
            </a:pPr>
            <a:endParaRPr lang="en-GB" sz="2000" dirty="0">
              <a:latin typeface="Bookman Old Style" panose="02050604050505020204" pitchFamily="18" charset="0"/>
            </a:endParaRPr>
          </a:p>
          <a:p>
            <a:pPr lvl="1" fontAlgn="auto">
              <a:spcAft>
                <a:spcPts val="0"/>
              </a:spcAft>
              <a:buFont typeface="Arial" pitchFamily="34" charset="0"/>
              <a:buChar char="–"/>
              <a:defRPr/>
            </a:pPr>
            <a:r>
              <a:rPr lang="en-GB" sz="2300" dirty="0">
                <a:latin typeface="Bookman Old Style" panose="02050604050505020204" pitchFamily="18" charset="0"/>
              </a:rPr>
              <a:t>Evaluate programme together with Team Leader</a:t>
            </a:r>
          </a:p>
          <a:p>
            <a:pPr lvl="1" fontAlgn="auto">
              <a:spcAft>
                <a:spcPts val="0"/>
              </a:spcAft>
              <a:buFont typeface="Arial" pitchFamily="34" charset="0"/>
              <a:buChar char="–"/>
              <a:defRPr/>
            </a:pPr>
            <a:endParaRPr lang="en-GB" sz="2300" dirty="0">
              <a:latin typeface="Bookman Old Style" panose="02050604050505020204" pitchFamily="18" charset="0"/>
            </a:endParaRPr>
          </a:p>
          <a:p>
            <a:pPr lvl="1" fontAlgn="auto">
              <a:spcAft>
                <a:spcPts val="0"/>
              </a:spcAft>
              <a:buFont typeface="Arial" pitchFamily="34" charset="0"/>
              <a:buChar char="–"/>
              <a:defRPr/>
            </a:pPr>
            <a:r>
              <a:rPr lang="en-GB" sz="2300" dirty="0">
                <a:latin typeface="Bookman Old Style" panose="02050604050505020204" pitchFamily="18" charset="0"/>
              </a:rPr>
              <a:t>Familiar with accreditation system in general</a:t>
            </a:r>
          </a:p>
          <a:p>
            <a:pPr lvl="1" fontAlgn="auto">
              <a:spcAft>
                <a:spcPts val="0"/>
              </a:spcAft>
              <a:buFont typeface="Arial" pitchFamily="34" charset="0"/>
              <a:buChar char="–"/>
              <a:defRPr/>
            </a:pPr>
            <a:endParaRPr lang="en-GB" sz="2300" dirty="0">
              <a:latin typeface="Bookman Old Style" panose="02050604050505020204" pitchFamily="18" charset="0"/>
            </a:endParaRPr>
          </a:p>
          <a:p>
            <a:pPr lvl="1" fontAlgn="auto">
              <a:spcAft>
                <a:spcPts val="0"/>
              </a:spcAft>
              <a:buFont typeface="Arial" pitchFamily="34" charset="0"/>
              <a:buChar char="–"/>
              <a:defRPr/>
            </a:pPr>
            <a:r>
              <a:rPr lang="en-GB" sz="2300" dirty="0">
                <a:latin typeface="Bookman Old Style" panose="02050604050505020204" pitchFamily="18" charset="0"/>
              </a:rPr>
              <a:t>Well-versed with accreditation criteria</a:t>
            </a:r>
          </a:p>
          <a:p>
            <a:pPr lvl="1" fontAlgn="auto">
              <a:spcAft>
                <a:spcPts val="0"/>
              </a:spcAft>
              <a:buFont typeface="Arial" pitchFamily="34" charset="0"/>
              <a:buChar char="–"/>
              <a:defRPr/>
            </a:pPr>
            <a:endParaRPr lang="en-GB" sz="2300" dirty="0">
              <a:latin typeface="Bookman Old Style" panose="02050604050505020204" pitchFamily="18" charset="0"/>
            </a:endParaRPr>
          </a:p>
          <a:p>
            <a:pPr lvl="1" fontAlgn="auto">
              <a:spcAft>
                <a:spcPts val="0"/>
              </a:spcAft>
              <a:buFont typeface="Arial" pitchFamily="34" charset="0"/>
              <a:buChar char="–"/>
              <a:defRPr/>
            </a:pPr>
            <a:r>
              <a:rPr lang="en-GB" sz="2300" dirty="0">
                <a:latin typeface="Bookman Old Style" panose="02050604050505020204" pitchFamily="18" charset="0"/>
              </a:rPr>
              <a:t>Good understanding of outcomes-based system and assessment</a:t>
            </a:r>
          </a:p>
          <a:p>
            <a:pPr lvl="1" fontAlgn="auto">
              <a:spcAft>
                <a:spcPts val="0"/>
              </a:spcAft>
              <a:buFont typeface="Arial" pitchFamily="34" charset="0"/>
              <a:buChar char="–"/>
              <a:defRPr/>
            </a:pPr>
            <a:endParaRPr lang="en-GB" sz="2300" dirty="0">
              <a:latin typeface="Bookman Old Style" panose="02050604050505020204" pitchFamily="18" charset="0"/>
            </a:endParaRPr>
          </a:p>
          <a:p>
            <a:pPr lvl="1">
              <a:defRPr/>
            </a:pPr>
            <a:r>
              <a:rPr lang="en-GB" sz="2300" dirty="0">
                <a:latin typeface="Bookman Old Style" panose="02050604050505020204" pitchFamily="18" charset="0"/>
              </a:rPr>
              <a:t>Go through Self-Assessment Report(SAR).</a:t>
            </a:r>
            <a:endParaRPr lang="en-GB" sz="2300" b="1" dirty="0">
              <a:latin typeface="Bookman Old Style" panose="02050604050505020204" pitchFamily="18" charset="0"/>
            </a:endParaRPr>
          </a:p>
          <a:p>
            <a:pPr lvl="1" fontAlgn="auto">
              <a:spcAft>
                <a:spcPts val="0"/>
              </a:spcAft>
              <a:buFont typeface="Arial" pitchFamily="34" charset="0"/>
              <a:buChar char="–"/>
              <a:defRPr/>
            </a:pPr>
            <a:endParaRPr lang="en-GB" sz="2300" dirty="0">
              <a:latin typeface="Bookman Old Style" panose="02050604050505020204" pitchFamily="18" charset="0"/>
            </a:endParaRPr>
          </a:p>
          <a:p>
            <a:pPr lvl="1" fontAlgn="auto">
              <a:spcAft>
                <a:spcPts val="0"/>
              </a:spcAft>
              <a:buFont typeface="Arial" pitchFamily="34" charset="0"/>
              <a:buChar char="–"/>
              <a:defRPr/>
            </a:pPr>
            <a:r>
              <a:rPr lang="en-GB" sz="2300" dirty="0">
                <a:latin typeface="Bookman Old Style" panose="02050604050505020204" pitchFamily="18" charset="0"/>
              </a:rPr>
              <a:t>Thorough evaluation of criteria and outcomes</a:t>
            </a:r>
          </a:p>
          <a:p>
            <a:pPr lvl="1" fontAlgn="auto">
              <a:spcAft>
                <a:spcPts val="0"/>
              </a:spcAft>
              <a:buFont typeface="Arial" pitchFamily="34" charset="0"/>
              <a:buChar char="–"/>
              <a:defRPr/>
            </a:pPr>
            <a:endParaRPr lang="en-GB" sz="2300" dirty="0">
              <a:latin typeface="Bookman Old Style" panose="02050604050505020204" pitchFamily="18" charset="0"/>
            </a:endParaRPr>
          </a:p>
          <a:p>
            <a:pPr lvl="1" fontAlgn="auto">
              <a:spcAft>
                <a:spcPts val="0"/>
              </a:spcAft>
              <a:buFont typeface="Arial" pitchFamily="34" charset="0"/>
              <a:buChar char="–"/>
              <a:defRPr/>
            </a:pPr>
            <a:r>
              <a:rPr lang="en-GB" sz="2300" dirty="0">
                <a:latin typeface="Bookman Old Style" panose="02050604050505020204" pitchFamily="18" charset="0"/>
              </a:rPr>
              <a:t>Professional approach, unbiased, free of conflict of interest</a:t>
            </a:r>
          </a:p>
          <a:p>
            <a:pPr lvl="1" fontAlgn="auto">
              <a:spcAft>
                <a:spcPts val="0"/>
              </a:spcAft>
              <a:buFont typeface="Arial" pitchFamily="34" charset="0"/>
              <a:buChar char="–"/>
              <a:defRPr/>
            </a:pPr>
            <a:endParaRPr lang="en-GB" sz="2300" dirty="0">
              <a:latin typeface="Bookman Old Style" panose="02050604050505020204" pitchFamily="18" charset="0"/>
            </a:endParaRPr>
          </a:p>
          <a:p>
            <a:pPr lvl="1" fontAlgn="auto">
              <a:spcAft>
                <a:spcPts val="0"/>
              </a:spcAft>
              <a:buFont typeface="Arial" pitchFamily="34" charset="0"/>
              <a:buChar char="–"/>
              <a:defRPr/>
            </a:pPr>
            <a:r>
              <a:rPr lang="en-GB" sz="2300" dirty="0">
                <a:latin typeface="Bookman Old Style" panose="02050604050505020204" pitchFamily="18" charset="0"/>
              </a:rPr>
              <a:t>Committed full-time during accreditation visit, focused</a:t>
            </a:r>
          </a:p>
        </p:txBody>
      </p:sp>
      <p:pic>
        <p:nvPicPr>
          <p:cNvPr id="4" name="Picture 3">
            <a:extLst>
              <a:ext uri="{FF2B5EF4-FFF2-40B4-BE49-F238E27FC236}">
                <a16:creationId xmlns:a16="http://schemas.microsoft.com/office/drawing/2014/main" id="{62799442-9A36-4637-88BE-FE7A0A195542}"/>
              </a:ext>
            </a:extLst>
          </p:cNvPr>
          <p:cNvPicPr>
            <a:picLocks noChangeAspect="1"/>
          </p:cNvPicPr>
          <p:nvPr/>
        </p:nvPicPr>
        <p:blipFill>
          <a:blip r:embed="rId3"/>
          <a:stretch>
            <a:fillRect/>
          </a:stretch>
        </p:blipFill>
        <p:spPr>
          <a:xfrm>
            <a:off x="7975600" y="6096001"/>
            <a:ext cx="1168400" cy="761999"/>
          </a:xfrm>
          <a:prstGeom prst="rect">
            <a:avLst/>
          </a:prstGeom>
        </p:spPr>
      </p:pic>
      <p:sp>
        <p:nvSpPr>
          <p:cNvPr id="5" name="Content Placeholder 4">
            <a:extLst>
              <a:ext uri="{FF2B5EF4-FFF2-40B4-BE49-F238E27FC236}">
                <a16:creationId xmlns:a16="http://schemas.microsoft.com/office/drawing/2014/main" id="{08C2EB69-47F9-49A3-8668-4FD76EC9527B}"/>
              </a:ext>
            </a:extLst>
          </p:cNvPr>
          <p:cNvSpPr txBox="1">
            <a:spLocks/>
          </p:cNvSpPr>
          <p:nvPr/>
        </p:nvSpPr>
        <p:spPr>
          <a:xfrm>
            <a:off x="7289800" y="6490855"/>
            <a:ext cx="787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26</a:t>
            </a:r>
            <a:endParaRPr lang="en-US" sz="2400" b="1" dirty="0">
              <a:latin typeface="Bookman Old Style" panose="020506040505050202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656FA-653A-491A-9FAF-C218D90ABFBA}"/>
              </a:ext>
            </a:extLst>
          </p:cNvPr>
          <p:cNvSpPr>
            <a:spLocks noGrp="1"/>
          </p:cNvSpPr>
          <p:nvPr>
            <p:ph type="title"/>
          </p:nvPr>
        </p:nvSpPr>
        <p:spPr/>
        <p:txBody>
          <a:bodyPr>
            <a:normAutofit fontScale="90000"/>
          </a:bodyPr>
          <a:lstStyle/>
          <a:p>
            <a:r>
              <a:rPr lang="en-US" b="1" u="sng" dirty="0">
                <a:latin typeface="Bookman Old Style" panose="02050604050505020204" pitchFamily="18" charset="0"/>
              </a:rPr>
              <a:t>Role &amp; Responsibilities of </a:t>
            </a:r>
            <a:br>
              <a:rPr lang="en-US" b="1" u="sng" dirty="0">
                <a:latin typeface="Bookman Old Style" panose="02050604050505020204" pitchFamily="18" charset="0"/>
              </a:rPr>
            </a:br>
            <a:r>
              <a:rPr lang="en-US" b="1" u="sng" dirty="0">
                <a:latin typeface="Bookman Old Style" panose="02050604050505020204" pitchFamily="18" charset="0"/>
              </a:rPr>
              <a:t>Program Evaluators </a:t>
            </a:r>
            <a:endParaRPr lang="en-IN" dirty="0"/>
          </a:p>
        </p:txBody>
      </p:sp>
      <p:sp>
        <p:nvSpPr>
          <p:cNvPr id="3" name="Content Placeholder 2">
            <a:extLst>
              <a:ext uri="{FF2B5EF4-FFF2-40B4-BE49-F238E27FC236}">
                <a16:creationId xmlns:a16="http://schemas.microsoft.com/office/drawing/2014/main" id="{75DAEAB1-411D-460E-BFED-AA26733AAB67}"/>
              </a:ext>
            </a:extLst>
          </p:cNvPr>
          <p:cNvSpPr>
            <a:spLocks noGrp="1"/>
          </p:cNvSpPr>
          <p:nvPr>
            <p:ph idx="1"/>
          </p:nvPr>
        </p:nvSpPr>
        <p:spPr/>
        <p:txBody>
          <a:bodyPr>
            <a:normAutofit/>
          </a:bodyPr>
          <a:lstStyle/>
          <a:p>
            <a:endParaRPr lang="en-US" sz="2000" dirty="0">
              <a:latin typeface="Bookman Old Style" panose="02050604050505020204" pitchFamily="18" charset="0"/>
            </a:endParaRPr>
          </a:p>
          <a:p>
            <a:r>
              <a:rPr lang="en-US" sz="2000" dirty="0">
                <a:latin typeface="Bookman Old Style" panose="02050604050505020204" pitchFamily="18" charset="0"/>
              </a:rPr>
              <a:t>Experts while </a:t>
            </a:r>
            <a:r>
              <a:rPr lang="en-US" sz="2000" dirty="0" err="1">
                <a:latin typeface="Bookman Old Style" panose="02050604050505020204" pitchFamily="18" charset="0"/>
              </a:rPr>
              <a:t>en</a:t>
            </a:r>
            <a:r>
              <a:rPr lang="en-US" sz="2000" dirty="0">
                <a:latin typeface="Bookman Old Style" panose="02050604050505020204" pitchFamily="18" charset="0"/>
              </a:rPr>
              <a:t>-capsuling their findings into the reports, do not mention the shortcomings identified during the visit in the report. </a:t>
            </a:r>
          </a:p>
          <a:p>
            <a:endParaRPr lang="en-US" sz="1200" dirty="0">
              <a:latin typeface="Bookman Old Style" panose="02050604050505020204" pitchFamily="18" charset="0"/>
            </a:endParaRPr>
          </a:p>
          <a:p>
            <a:r>
              <a:rPr lang="en-US" sz="2000" dirty="0">
                <a:latin typeface="Bookman Old Style" panose="02050604050505020204" pitchFamily="18" charset="0"/>
              </a:rPr>
              <a:t>Expert’s oral comments in the meeting during the visit are also not mentioned in the evaluation report. </a:t>
            </a:r>
          </a:p>
          <a:p>
            <a:endParaRPr lang="en-US" sz="1200" dirty="0">
              <a:latin typeface="Bookman Old Style" panose="02050604050505020204" pitchFamily="18" charset="0"/>
            </a:endParaRPr>
          </a:p>
          <a:p>
            <a:r>
              <a:rPr lang="en-US" sz="2000" dirty="0">
                <a:latin typeface="Bookman Old Style" panose="02050604050505020204" pitchFamily="18" charset="0"/>
              </a:rPr>
              <a:t>Where a program is recommended for full accreditation i.e. for 6 years by the Evaluator, the strengths of the program on the basis of which the program is being recommended for full accreditation, should be elaborated in detail at the relevant place in Evaluator’s Visit Report</a:t>
            </a:r>
          </a:p>
          <a:p>
            <a:endParaRPr lang="en-IN" sz="2000" dirty="0">
              <a:latin typeface="Bookman Old Style" panose="02050604050505020204" pitchFamily="18" charset="0"/>
            </a:endParaRPr>
          </a:p>
        </p:txBody>
      </p:sp>
      <p:pic>
        <p:nvPicPr>
          <p:cNvPr id="4" name="Picture 3">
            <a:extLst>
              <a:ext uri="{FF2B5EF4-FFF2-40B4-BE49-F238E27FC236}">
                <a16:creationId xmlns:a16="http://schemas.microsoft.com/office/drawing/2014/main" id="{C811E503-0CCD-4FCC-BAC5-F7C9A8291BD6}"/>
              </a:ext>
            </a:extLst>
          </p:cNvPr>
          <p:cNvPicPr>
            <a:picLocks noChangeAspect="1"/>
          </p:cNvPicPr>
          <p:nvPr/>
        </p:nvPicPr>
        <p:blipFill>
          <a:blip r:embed="rId2"/>
          <a:stretch>
            <a:fillRect/>
          </a:stretch>
        </p:blipFill>
        <p:spPr>
          <a:xfrm>
            <a:off x="7993888" y="6068569"/>
            <a:ext cx="1168400" cy="761999"/>
          </a:xfrm>
          <a:prstGeom prst="rect">
            <a:avLst/>
          </a:prstGeom>
        </p:spPr>
      </p:pic>
      <p:sp>
        <p:nvSpPr>
          <p:cNvPr id="5" name="Content Placeholder 4">
            <a:extLst>
              <a:ext uri="{FF2B5EF4-FFF2-40B4-BE49-F238E27FC236}">
                <a16:creationId xmlns:a16="http://schemas.microsoft.com/office/drawing/2014/main" id="{7A37F74F-D3CF-439E-A939-99063C69758E}"/>
              </a:ext>
            </a:extLst>
          </p:cNvPr>
          <p:cNvSpPr txBox="1">
            <a:spLocks/>
          </p:cNvSpPr>
          <p:nvPr/>
        </p:nvSpPr>
        <p:spPr>
          <a:xfrm>
            <a:off x="7289800" y="6490855"/>
            <a:ext cx="787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27</a:t>
            </a:r>
            <a:endParaRPr lang="en-US" sz="2400" b="1" dirty="0">
              <a:latin typeface="Bookman Old Style" panose="02050604050505020204" pitchFamily="18" charset="0"/>
            </a:endParaRPr>
          </a:p>
        </p:txBody>
      </p:sp>
    </p:spTree>
    <p:extLst>
      <p:ext uri="{BB962C8B-B14F-4D97-AF65-F5344CB8AC3E}">
        <p14:creationId xmlns:p14="http://schemas.microsoft.com/office/powerpoint/2010/main" val="17590935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normAutofit/>
          </a:bodyPr>
          <a:lstStyle/>
          <a:p>
            <a:r>
              <a:rPr lang="en-US" sz="3600" b="1" u="sng" dirty="0">
                <a:latin typeface="Bookman Old Style" panose="02050604050505020204" pitchFamily="18" charset="0"/>
              </a:rPr>
              <a:t>Attributes of Program Evaluators</a:t>
            </a:r>
          </a:p>
        </p:txBody>
      </p:sp>
      <p:sp>
        <p:nvSpPr>
          <p:cNvPr id="3" name="Content Placeholder 2"/>
          <p:cNvSpPr>
            <a:spLocks noGrp="1"/>
          </p:cNvSpPr>
          <p:nvPr>
            <p:ph idx="1"/>
          </p:nvPr>
        </p:nvSpPr>
        <p:spPr/>
        <p:txBody>
          <a:bodyPr rtlCol="0">
            <a:normAutofit fontScale="77500" lnSpcReduction="20000"/>
          </a:bodyPr>
          <a:lstStyle/>
          <a:p>
            <a:pPr fontAlgn="auto">
              <a:spcAft>
                <a:spcPts val="0"/>
              </a:spcAft>
              <a:buFont typeface="Arial" pitchFamily="34" charset="0"/>
              <a:buChar char="•"/>
              <a:defRPr/>
            </a:pPr>
            <a:r>
              <a:rPr lang="en-US" dirty="0">
                <a:latin typeface="Bookman Old Style" panose="02050604050505020204" pitchFamily="18" charset="0"/>
              </a:rPr>
              <a:t>Enthusiastic volunteer</a:t>
            </a:r>
          </a:p>
          <a:p>
            <a:pPr fontAlgn="auto">
              <a:spcAft>
                <a:spcPts val="0"/>
              </a:spcAft>
              <a:buFont typeface="Arial" pitchFamily="34" charset="0"/>
              <a:buChar char="•"/>
              <a:defRPr/>
            </a:pPr>
            <a:r>
              <a:rPr lang="en-US" dirty="0">
                <a:latin typeface="Bookman Old Style" panose="02050604050505020204" pitchFamily="18" charset="0"/>
              </a:rPr>
              <a:t>Technically competent</a:t>
            </a:r>
          </a:p>
          <a:p>
            <a:pPr fontAlgn="auto">
              <a:spcAft>
                <a:spcPts val="0"/>
              </a:spcAft>
              <a:buFont typeface="Arial" pitchFamily="34" charset="0"/>
              <a:buChar char="•"/>
              <a:defRPr/>
            </a:pPr>
            <a:r>
              <a:rPr lang="en-US" dirty="0">
                <a:latin typeface="Bookman Old Style" panose="02050604050505020204" pitchFamily="18" charset="0"/>
              </a:rPr>
              <a:t>Well-regarded</a:t>
            </a:r>
          </a:p>
          <a:p>
            <a:pPr fontAlgn="auto">
              <a:spcAft>
                <a:spcPts val="0"/>
              </a:spcAft>
              <a:buFont typeface="Arial" pitchFamily="34" charset="0"/>
              <a:buChar char="•"/>
              <a:defRPr/>
            </a:pPr>
            <a:r>
              <a:rPr lang="en-US" dirty="0">
                <a:latin typeface="Bookman Old Style" panose="02050604050505020204" pitchFamily="18" charset="0"/>
              </a:rPr>
              <a:t>Effective communication</a:t>
            </a:r>
          </a:p>
          <a:p>
            <a:pPr fontAlgn="auto">
              <a:spcAft>
                <a:spcPts val="0"/>
              </a:spcAft>
              <a:buFont typeface="Arial" pitchFamily="34" charset="0"/>
              <a:buChar char="•"/>
              <a:defRPr/>
            </a:pPr>
            <a:r>
              <a:rPr lang="en-US" dirty="0">
                <a:latin typeface="Bookman Old Style" panose="02050604050505020204" pitchFamily="18" charset="0"/>
              </a:rPr>
              <a:t>Listening skill</a:t>
            </a:r>
          </a:p>
          <a:p>
            <a:pPr fontAlgn="auto">
              <a:spcAft>
                <a:spcPts val="0"/>
              </a:spcAft>
              <a:buFont typeface="Arial" pitchFamily="34" charset="0"/>
              <a:buChar char="•"/>
              <a:defRPr/>
            </a:pPr>
            <a:r>
              <a:rPr lang="en-US" dirty="0">
                <a:latin typeface="Bookman Old Style" panose="02050604050505020204" pitchFamily="18" charset="0"/>
              </a:rPr>
              <a:t>Interpersonal skill</a:t>
            </a:r>
          </a:p>
          <a:p>
            <a:pPr fontAlgn="auto">
              <a:spcAft>
                <a:spcPts val="0"/>
              </a:spcAft>
              <a:buFont typeface="Arial" pitchFamily="34" charset="0"/>
              <a:buChar char="•"/>
              <a:defRPr/>
            </a:pPr>
            <a:r>
              <a:rPr lang="en-US" dirty="0">
                <a:latin typeface="Bookman Old Style" panose="02050604050505020204" pitchFamily="18" charset="0"/>
              </a:rPr>
              <a:t>Team-oriented</a:t>
            </a:r>
          </a:p>
          <a:p>
            <a:pPr fontAlgn="auto">
              <a:spcAft>
                <a:spcPts val="0"/>
              </a:spcAft>
              <a:buFont typeface="Arial" pitchFamily="34" charset="0"/>
              <a:buChar char="•"/>
              <a:defRPr/>
            </a:pPr>
            <a:r>
              <a:rPr lang="en-US" dirty="0">
                <a:latin typeface="Bookman Old Style" panose="02050604050505020204" pitchFamily="18" charset="0"/>
              </a:rPr>
              <a:t>Professional approach</a:t>
            </a:r>
          </a:p>
          <a:p>
            <a:pPr fontAlgn="auto">
              <a:spcAft>
                <a:spcPts val="0"/>
              </a:spcAft>
              <a:buFont typeface="Arial" pitchFamily="34" charset="0"/>
              <a:buChar char="•"/>
              <a:defRPr/>
            </a:pPr>
            <a:r>
              <a:rPr lang="en-US" dirty="0">
                <a:latin typeface="Bookman Old Style" panose="02050604050505020204" pitchFamily="18" charset="0"/>
              </a:rPr>
              <a:t>Courteous</a:t>
            </a:r>
          </a:p>
          <a:p>
            <a:pPr fontAlgn="auto">
              <a:spcAft>
                <a:spcPts val="0"/>
              </a:spcAft>
              <a:buFont typeface="Arial" pitchFamily="34" charset="0"/>
              <a:buChar char="•"/>
              <a:defRPr/>
            </a:pPr>
            <a:r>
              <a:rPr lang="en-US" dirty="0">
                <a:latin typeface="Bookman Old Style" panose="02050604050505020204" pitchFamily="18" charset="0"/>
              </a:rPr>
              <a:t>Time management</a:t>
            </a:r>
          </a:p>
          <a:p>
            <a:pPr fontAlgn="auto">
              <a:spcAft>
                <a:spcPts val="0"/>
              </a:spcAft>
              <a:buFont typeface="Arial" pitchFamily="34" charset="0"/>
              <a:buChar char="•"/>
              <a:defRPr/>
            </a:pPr>
            <a:r>
              <a:rPr lang="en-US" dirty="0">
                <a:latin typeface="Bookman Old Style" panose="02050604050505020204" pitchFamily="18" charset="0"/>
              </a:rPr>
              <a:t>Organized</a:t>
            </a:r>
          </a:p>
          <a:p>
            <a:pPr fontAlgn="auto">
              <a:spcAft>
                <a:spcPts val="0"/>
              </a:spcAft>
              <a:buFont typeface="Arial" pitchFamily="34" charset="0"/>
              <a:buChar char="•"/>
              <a:defRPr/>
            </a:pPr>
            <a:endParaRPr lang="en-US" dirty="0"/>
          </a:p>
        </p:txBody>
      </p:sp>
      <p:pic>
        <p:nvPicPr>
          <p:cNvPr id="4" name="Picture 3">
            <a:extLst>
              <a:ext uri="{FF2B5EF4-FFF2-40B4-BE49-F238E27FC236}">
                <a16:creationId xmlns:a16="http://schemas.microsoft.com/office/drawing/2014/main" id="{D2B12056-CB8A-4AFF-A061-D0BE14837F5C}"/>
              </a:ext>
            </a:extLst>
          </p:cNvPr>
          <p:cNvPicPr>
            <a:picLocks noChangeAspect="1"/>
          </p:cNvPicPr>
          <p:nvPr/>
        </p:nvPicPr>
        <p:blipFill>
          <a:blip r:embed="rId2"/>
          <a:stretch>
            <a:fillRect/>
          </a:stretch>
        </p:blipFill>
        <p:spPr>
          <a:xfrm>
            <a:off x="7975600" y="6096001"/>
            <a:ext cx="1168400" cy="761999"/>
          </a:xfrm>
          <a:prstGeom prst="rect">
            <a:avLst/>
          </a:prstGeom>
        </p:spPr>
      </p:pic>
      <p:sp>
        <p:nvSpPr>
          <p:cNvPr id="5" name="Content Placeholder 4">
            <a:extLst>
              <a:ext uri="{FF2B5EF4-FFF2-40B4-BE49-F238E27FC236}">
                <a16:creationId xmlns:a16="http://schemas.microsoft.com/office/drawing/2014/main" id="{CDA6C786-134F-4E50-877C-7B60CC521FAD}"/>
              </a:ext>
            </a:extLst>
          </p:cNvPr>
          <p:cNvSpPr txBox="1">
            <a:spLocks/>
          </p:cNvSpPr>
          <p:nvPr/>
        </p:nvSpPr>
        <p:spPr>
          <a:xfrm>
            <a:off x="7315200" y="6504114"/>
            <a:ext cx="787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28</a:t>
            </a:r>
            <a:endParaRPr lang="en-US" sz="2400" b="1" dirty="0">
              <a:latin typeface="Bookman Old Style" panose="020506040505050202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normAutofit/>
          </a:bodyPr>
          <a:lstStyle/>
          <a:p>
            <a:r>
              <a:rPr lang="en-GB" sz="4000" b="1" u="sng" dirty="0">
                <a:latin typeface="Bookman Old Style" panose="02050604050505020204" pitchFamily="18" charset="0"/>
              </a:rPr>
              <a:t>Conflict of interest</a:t>
            </a:r>
          </a:p>
        </p:txBody>
      </p:sp>
      <p:sp>
        <p:nvSpPr>
          <p:cNvPr id="21507" name="Content Placeholder 2"/>
          <p:cNvSpPr>
            <a:spLocks noGrp="1"/>
          </p:cNvSpPr>
          <p:nvPr>
            <p:ph idx="1"/>
          </p:nvPr>
        </p:nvSpPr>
        <p:spPr/>
        <p:txBody>
          <a:bodyPr rtlCol="0">
            <a:normAutofit fontScale="77500" lnSpcReduction="20000"/>
          </a:bodyPr>
          <a:lstStyle/>
          <a:p>
            <a:pPr fontAlgn="auto">
              <a:spcAft>
                <a:spcPts val="0"/>
              </a:spcAft>
              <a:buFont typeface="Arial" pitchFamily="34" charset="0"/>
              <a:buChar char="•"/>
              <a:defRPr/>
            </a:pPr>
            <a:r>
              <a:rPr lang="en-SG" dirty="0">
                <a:latin typeface="Bookman Old Style" panose="02050604050505020204" pitchFamily="18" charset="0"/>
              </a:rPr>
              <a:t>Definition of possible conflict of interest:</a:t>
            </a:r>
          </a:p>
          <a:p>
            <a:pPr lvl="1" fontAlgn="auto">
              <a:spcAft>
                <a:spcPts val="0"/>
              </a:spcAft>
              <a:buFont typeface="Arial" charset="0"/>
              <a:buChar char="•"/>
              <a:defRPr/>
            </a:pPr>
            <a:r>
              <a:rPr lang="en-SG" dirty="0">
                <a:latin typeface="Bookman Old Style" panose="02050604050505020204" pitchFamily="18" charset="0"/>
              </a:rPr>
              <a:t>have </a:t>
            </a:r>
            <a:r>
              <a:rPr lang="en-SG" b="1" dirty="0">
                <a:latin typeface="Bookman Old Style" panose="02050604050505020204" pitchFamily="18" charset="0"/>
              </a:rPr>
              <a:t>financial or personal interest </a:t>
            </a:r>
            <a:r>
              <a:rPr lang="en-SG" dirty="0">
                <a:latin typeface="Bookman Old Style" panose="02050604050505020204" pitchFamily="18" charset="0"/>
              </a:rPr>
              <a:t>in the university/institution; or</a:t>
            </a:r>
          </a:p>
          <a:p>
            <a:pPr lvl="1" fontAlgn="auto">
              <a:spcAft>
                <a:spcPts val="0"/>
              </a:spcAft>
              <a:buFont typeface="Arial" charset="0"/>
              <a:buChar char="•"/>
              <a:defRPr/>
            </a:pPr>
            <a:endParaRPr lang="en-SG" dirty="0">
              <a:latin typeface="Bookman Old Style" panose="02050604050505020204" pitchFamily="18" charset="0"/>
            </a:endParaRPr>
          </a:p>
          <a:p>
            <a:pPr lvl="1" fontAlgn="auto">
              <a:spcAft>
                <a:spcPts val="0"/>
              </a:spcAft>
              <a:buFont typeface="Arial" charset="0"/>
              <a:buChar char="•"/>
              <a:defRPr/>
            </a:pPr>
            <a:r>
              <a:rPr lang="en-SG" dirty="0">
                <a:latin typeface="Bookman Old Style" panose="02050604050505020204" pitchFamily="18" charset="0"/>
              </a:rPr>
              <a:t>have or have had a </a:t>
            </a:r>
            <a:r>
              <a:rPr lang="en-SG" b="1" dirty="0">
                <a:latin typeface="Bookman Old Style" panose="02050604050505020204" pitchFamily="18" charset="0"/>
              </a:rPr>
              <a:t>close, active association with the programme or faculty/school </a:t>
            </a:r>
            <a:r>
              <a:rPr lang="en-SG" dirty="0">
                <a:latin typeface="Bookman Old Style" panose="02050604050505020204" pitchFamily="18" charset="0"/>
              </a:rPr>
              <a:t>in the University/Institution.  Close or active association are, for example:</a:t>
            </a:r>
          </a:p>
          <a:p>
            <a:pPr lvl="1" fontAlgn="auto">
              <a:spcAft>
                <a:spcPts val="0"/>
              </a:spcAft>
              <a:buFont typeface="Arial" charset="0"/>
              <a:buChar char="•"/>
              <a:defRPr/>
            </a:pPr>
            <a:endParaRPr lang="en-SG" dirty="0">
              <a:latin typeface="Bookman Old Style" panose="02050604050505020204" pitchFamily="18" charset="0"/>
            </a:endParaRPr>
          </a:p>
          <a:p>
            <a:pPr lvl="2" fontAlgn="auto">
              <a:spcAft>
                <a:spcPts val="0"/>
              </a:spcAft>
              <a:buFont typeface="Arial" pitchFamily="34" charset="0"/>
              <a:buChar char="•"/>
              <a:defRPr/>
            </a:pPr>
            <a:r>
              <a:rPr lang="en-SG" b="1" dirty="0">
                <a:latin typeface="Bookman Old Style" panose="02050604050505020204" pitchFamily="18" charset="0"/>
              </a:rPr>
              <a:t>Employment</a:t>
            </a:r>
            <a:r>
              <a:rPr lang="en-SG" dirty="0">
                <a:latin typeface="Bookman Old Style" panose="02050604050505020204" pitchFamily="18" charset="0"/>
              </a:rPr>
              <a:t>, as staff or consultant;</a:t>
            </a:r>
          </a:p>
          <a:p>
            <a:pPr lvl="2" fontAlgn="auto">
              <a:spcAft>
                <a:spcPts val="0"/>
              </a:spcAft>
              <a:buFont typeface="Arial" pitchFamily="34" charset="0"/>
              <a:buChar char="•"/>
              <a:defRPr/>
            </a:pPr>
            <a:r>
              <a:rPr lang="en-SG" b="1" dirty="0">
                <a:latin typeface="Bookman Old Style" panose="02050604050505020204" pitchFamily="18" charset="0"/>
              </a:rPr>
              <a:t>Attendance</a:t>
            </a:r>
            <a:r>
              <a:rPr lang="en-SG" dirty="0">
                <a:latin typeface="Bookman Old Style" panose="02050604050505020204" pitchFamily="18" charset="0"/>
              </a:rPr>
              <a:t>, as student at the faculty/school;</a:t>
            </a:r>
          </a:p>
          <a:p>
            <a:pPr lvl="2" fontAlgn="auto">
              <a:spcAft>
                <a:spcPts val="0"/>
              </a:spcAft>
              <a:buFont typeface="Arial" pitchFamily="34" charset="0"/>
              <a:buChar char="•"/>
              <a:defRPr/>
            </a:pPr>
            <a:r>
              <a:rPr lang="en-SG" b="1" dirty="0">
                <a:latin typeface="Bookman Old Style" panose="02050604050505020204" pitchFamily="18" charset="0"/>
              </a:rPr>
              <a:t>Receipt</a:t>
            </a:r>
            <a:r>
              <a:rPr lang="en-SG" dirty="0">
                <a:latin typeface="Bookman Old Style" panose="02050604050505020204" pitchFamily="18" charset="0"/>
              </a:rPr>
              <a:t> of honorary degree from the faculty/school;</a:t>
            </a:r>
          </a:p>
          <a:p>
            <a:pPr lvl="2" fontAlgn="auto">
              <a:spcAft>
                <a:spcPts val="0"/>
              </a:spcAft>
              <a:buFont typeface="Arial" pitchFamily="34" charset="0"/>
              <a:buChar char="•"/>
              <a:defRPr/>
            </a:pPr>
            <a:r>
              <a:rPr lang="en-SG" b="1" dirty="0">
                <a:latin typeface="Bookman Old Style" panose="02050604050505020204" pitchFamily="18" charset="0"/>
              </a:rPr>
              <a:t>Membership</a:t>
            </a:r>
            <a:r>
              <a:rPr lang="en-SG" dirty="0">
                <a:latin typeface="Bookman Old Style" panose="02050604050505020204" pitchFamily="18" charset="0"/>
              </a:rPr>
              <a:t> of a board of the university or any committee advising on the programme being accredited.</a:t>
            </a:r>
          </a:p>
          <a:p>
            <a:pPr fontAlgn="auto">
              <a:spcAft>
                <a:spcPts val="0"/>
              </a:spcAft>
              <a:buFont typeface="Arial" pitchFamily="34" charset="0"/>
              <a:buChar char="•"/>
              <a:defRPr/>
            </a:pPr>
            <a:endParaRPr lang="en-GB" dirty="0"/>
          </a:p>
        </p:txBody>
      </p:sp>
      <p:pic>
        <p:nvPicPr>
          <p:cNvPr id="4" name="Picture 3">
            <a:extLst>
              <a:ext uri="{FF2B5EF4-FFF2-40B4-BE49-F238E27FC236}">
                <a16:creationId xmlns:a16="http://schemas.microsoft.com/office/drawing/2014/main" id="{2E7E6E5E-6372-43C4-8B7A-04507C25B4BB}"/>
              </a:ext>
            </a:extLst>
          </p:cNvPr>
          <p:cNvPicPr>
            <a:picLocks noChangeAspect="1"/>
          </p:cNvPicPr>
          <p:nvPr/>
        </p:nvPicPr>
        <p:blipFill>
          <a:blip r:embed="rId2"/>
          <a:stretch>
            <a:fillRect/>
          </a:stretch>
        </p:blipFill>
        <p:spPr>
          <a:xfrm>
            <a:off x="7975600" y="6068251"/>
            <a:ext cx="1168400" cy="761999"/>
          </a:xfrm>
          <a:prstGeom prst="rect">
            <a:avLst/>
          </a:prstGeom>
        </p:spPr>
      </p:pic>
      <p:sp>
        <p:nvSpPr>
          <p:cNvPr id="5" name="Content Placeholder 4">
            <a:extLst>
              <a:ext uri="{FF2B5EF4-FFF2-40B4-BE49-F238E27FC236}">
                <a16:creationId xmlns:a16="http://schemas.microsoft.com/office/drawing/2014/main" id="{FA162D68-5F96-4FFD-B507-CD29C7DD5E8B}"/>
              </a:ext>
            </a:extLst>
          </p:cNvPr>
          <p:cNvSpPr txBox="1">
            <a:spLocks/>
          </p:cNvSpPr>
          <p:nvPr/>
        </p:nvSpPr>
        <p:spPr>
          <a:xfrm>
            <a:off x="7239000" y="6392862"/>
            <a:ext cx="787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29</a:t>
            </a:r>
            <a:endParaRPr lang="en-US" sz="2400" b="1" dirty="0">
              <a:latin typeface="Bookman Old Style" panose="020506040505050202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
          <p:cNvSpPr>
            <a:spLocks noGrp="1"/>
          </p:cNvSpPr>
          <p:nvPr>
            <p:ph idx="1"/>
          </p:nvPr>
        </p:nvSpPr>
        <p:spPr>
          <a:xfrm>
            <a:off x="0" y="699655"/>
            <a:ext cx="9067800" cy="5943600"/>
          </a:xfrm>
        </p:spPr>
        <p:txBody>
          <a:bodyPr>
            <a:noAutofit/>
          </a:bodyPr>
          <a:lstStyle/>
          <a:p>
            <a:pPr marL="457200" indent="-457200" algn="just">
              <a:buClrTx/>
              <a:buFont typeface="Wingdings" pitchFamily="2" charset="2"/>
              <a:buChar char="v"/>
            </a:pPr>
            <a:r>
              <a:rPr lang="en-US" sz="2400" dirty="0">
                <a:solidFill>
                  <a:srgbClr val="FF0000"/>
                </a:solidFill>
                <a:latin typeface="Bookman Old Style" panose="02050604050505020204" pitchFamily="18" charset="0"/>
              </a:rPr>
              <a:t>Strength</a:t>
            </a:r>
            <a:r>
              <a:rPr lang="en-US" sz="2400" dirty="0">
                <a:solidFill>
                  <a:schemeClr val="dk1"/>
                </a:solidFill>
                <a:latin typeface="Bookman Old Style" panose="02050604050505020204" pitchFamily="18" charset="0"/>
              </a:rPr>
              <a:t> and </a:t>
            </a:r>
            <a:r>
              <a:rPr lang="en-US" sz="2400" dirty="0">
                <a:solidFill>
                  <a:srgbClr val="FF0000"/>
                </a:solidFill>
                <a:latin typeface="Bookman Old Style" panose="02050604050505020204" pitchFamily="18" charset="0"/>
              </a:rPr>
              <a:t>credibility</a:t>
            </a:r>
            <a:r>
              <a:rPr lang="en-US" sz="2400" dirty="0">
                <a:solidFill>
                  <a:schemeClr val="dk1"/>
                </a:solidFill>
                <a:latin typeface="Bookman Old Style" panose="02050604050505020204" pitchFamily="18" charset="0"/>
              </a:rPr>
              <a:t> of accreditation process largely lies in the integrity, honesty, expertise and professionalism.</a:t>
            </a:r>
          </a:p>
          <a:p>
            <a:pPr marL="457200" indent="-457200" algn="just">
              <a:buClrTx/>
              <a:buFont typeface="Wingdings" pitchFamily="2" charset="2"/>
              <a:buChar char="v"/>
            </a:pPr>
            <a:r>
              <a:rPr lang="en-US" sz="2400" dirty="0">
                <a:solidFill>
                  <a:srgbClr val="FF0000"/>
                </a:solidFill>
                <a:latin typeface="Bookman Old Style" panose="02050604050505020204" pitchFamily="18" charset="0"/>
              </a:rPr>
              <a:t>Evaluators</a:t>
            </a:r>
            <a:r>
              <a:rPr lang="en-US" sz="2400" dirty="0">
                <a:solidFill>
                  <a:schemeClr val="dk1"/>
                </a:solidFill>
                <a:latin typeface="Bookman Old Style" panose="02050604050505020204" pitchFamily="18" charset="0"/>
              </a:rPr>
              <a:t>– face of NBA.</a:t>
            </a:r>
          </a:p>
          <a:p>
            <a:pPr marL="457200" indent="-457200" algn="just">
              <a:buClrTx/>
              <a:buFont typeface="Wingdings" pitchFamily="2" charset="2"/>
              <a:buChar char="v"/>
            </a:pPr>
            <a:r>
              <a:rPr lang="en-US" sz="2400" dirty="0">
                <a:solidFill>
                  <a:schemeClr val="dk1"/>
                </a:solidFill>
                <a:latin typeface="Bookman Old Style" panose="02050604050505020204" pitchFamily="18" charset="0"/>
              </a:rPr>
              <a:t>Transparency:</a:t>
            </a:r>
          </a:p>
          <a:p>
            <a:pPr marL="457200" lvl="1" indent="0" algn="just">
              <a:spcBef>
                <a:spcPts val="0"/>
              </a:spcBef>
              <a:buNone/>
            </a:pPr>
            <a:endParaRPr lang="en-US" sz="400" dirty="0">
              <a:solidFill>
                <a:srgbClr val="FF0000"/>
              </a:solidFill>
              <a:latin typeface="Bookman Old Style" panose="02050604050505020204" pitchFamily="18" charset="0"/>
            </a:endParaRPr>
          </a:p>
          <a:p>
            <a:pPr marL="863600" lvl="1" indent="-406400" algn="just">
              <a:spcBef>
                <a:spcPts val="0"/>
              </a:spcBef>
              <a:buFont typeface="Wingdings" pitchFamily="2" charset="2"/>
              <a:buChar char="Ø"/>
            </a:pPr>
            <a:r>
              <a:rPr lang="en-US" sz="2400" dirty="0">
                <a:solidFill>
                  <a:srgbClr val="FF0000"/>
                </a:solidFill>
                <a:latin typeface="Bookman Old Style" panose="02050604050505020204" pitchFamily="18" charset="0"/>
              </a:rPr>
              <a:t>Report </a:t>
            </a:r>
            <a:r>
              <a:rPr lang="en-US" sz="2400" dirty="0">
                <a:latin typeface="Bookman Old Style" panose="02050604050505020204" pitchFamily="18" charset="0"/>
              </a:rPr>
              <a:t>discussed </a:t>
            </a:r>
            <a:r>
              <a:rPr lang="en-US" sz="2400" dirty="0">
                <a:solidFill>
                  <a:schemeClr val="dk1"/>
                </a:solidFill>
                <a:latin typeface="Bookman Old Style" panose="02050604050505020204" pitchFamily="18" charset="0"/>
              </a:rPr>
              <a:t>in the meetings of </a:t>
            </a:r>
            <a:r>
              <a:rPr lang="en-US" sz="2400" dirty="0">
                <a:solidFill>
                  <a:srgbClr val="FF0000"/>
                </a:solidFill>
                <a:latin typeface="Bookman Old Style" panose="02050604050505020204" pitchFamily="18" charset="0"/>
              </a:rPr>
              <a:t>EAC</a:t>
            </a:r>
            <a:r>
              <a:rPr lang="en-US" sz="2400" dirty="0">
                <a:solidFill>
                  <a:schemeClr val="dk1"/>
                </a:solidFill>
                <a:latin typeface="Bookman Old Style" panose="02050604050505020204" pitchFamily="18" charset="0"/>
              </a:rPr>
              <a:t> in presence of all team chair </a:t>
            </a:r>
          </a:p>
          <a:p>
            <a:pPr marL="863600" lvl="1" indent="-406400" algn="just">
              <a:spcBef>
                <a:spcPts val="0"/>
              </a:spcBef>
              <a:buFont typeface="Wingdings" pitchFamily="2" charset="2"/>
              <a:buChar char="Ø"/>
            </a:pPr>
            <a:endParaRPr lang="en-US" sz="400" dirty="0">
              <a:solidFill>
                <a:srgbClr val="FF0000"/>
              </a:solidFill>
              <a:latin typeface="Bookman Old Style" panose="02050604050505020204" pitchFamily="18" charset="0"/>
            </a:endParaRPr>
          </a:p>
          <a:p>
            <a:pPr marL="863600" lvl="1" indent="-406400" algn="just">
              <a:spcBef>
                <a:spcPts val="0"/>
              </a:spcBef>
              <a:buFont typeface="Wingdings" pitchFamily="2" charset="2"/>
              <a:buChar char="Ø"/>
            </a:pPr>
            <a:r>
              <a:rPr lang="en-US" sz="2400" dirty="0">
                <a:solidFill>
                  <a:srgbClr val="FF0000"/>
                </a:solidFill>
                <a:latin typeface="Bookman Old Style" panose="02050604050505020204" pitchFamily="18" charset="0"/>
              </a:rPr>
              <a:t>Recommendations</a:t>
            </a:r>
            <a:r>
              <a:rPr lang="en-US" sz="2400" dirty="0">
                <a:solidFill>
                  <a:schemeClr val="dk1"/>
                </a:solidFill>
                <a:latin typeface="Bookman Old Style" panose="02050604050505020204" pitchFamily="18" charset="0"/>
              </a:rPr>
              <a:t> of EAC are considered in </a:t>
            </a:r>
            <a:r>
              <a:rPr lang="en-US" sz="2400" dirty="0">
                <a:solidFill>
                  <a:srgbClr val="FF0000"/>
                </a:solidFill>
                <a:latin typeface="Bookman Old Style" panose="02050604050505020204" pitchFamily="18" charset="0"/>
              </a:rPr>
              <a:t>sub-committee</a:t>
            </a:r>
            <a:r>
              <a:rPr lang="en-US" sz="2400" dirty="0">
                <a:solidFill>
                  <a:schemeClr val="dk1"/>
                </a:solidFill>
                <a:latin typeface="Bookman Old Style" panose="02050604050505020204" pitchFamily="18" charset="0"/>
              </a:rPr>
              <a:t> of AAC.</a:t>
            </a:r>
          </a:p>
          <a:p>
            <a:pPr marL="863600" lvl="1" indent="-406400" algn="just">
              <a:spcBef>
                <a:spcPts val="0"/>
              </a:spcBef>
              <a:buFont typeface="Wingdings" pitchFamily="2" charset="2"/>
              <a:buChar char="Ø"/>
            </a:pPr>
            <a:endParaRPr lang="en-US" sz="400" dirty="0">
              <a:solidFill>
                <a:schemeClr val="dk1"/>
              </a:solidFill>
              <a:latin typeface="Bookman Old Style" panose="02050604050505020204" pitchFamily="18" charset="0"/>
            </a:endParaRPr>
          </a:p>
          <a:p>
            <a:pPr marL="863600" lvl="1" indent="-406400" algn="just">
              <a:spcBef>
                <a:spcPts val="0"/>
              </a:spcBef>
              <a:buFont typeface="Wingdings" pitchFamily="2" charset="2"/>
              <a:buChar char="Ø"/>
            </a:pPr>
            <a:r>
              <a:rPr lang="en-US" sz="2400" dirty="0">
                <a:solidFill>
                  <a:schemeClr val="dk1"/>
                </a:solidFill>
                <a:latin typeface="Bookman Old Style" panose="02050604050505020204" pitchFamily="18" charset="0"/>
              </a:rPr>
              <a:t>Copy of the </a:t>
            </a:r>
            <a:r>
              <a:rPr lang="en-US" sz="2400" dirty="0">
                <a:solidFill>
                  <a:srgbClr val="FF0000"/>
                </a:solidFill>
                <a:latin typeface="Bookman Old Style" panose="02050604050505020204" pitchFamily="18" charset="0"/>
              </a:rPr>
              <a:t>report</a:t>
            </a:r>
            <a:r>
              <a:rPr lang="en-US" sz="2400" dirty="0">
                <a:solidFill>
                  <a:schemeClr val="dk1"/>
                </a:solidFill>
                <a:latin typeface="Bookman Old Style" panose="02050604050505020204" pitchFamily="18" charset="0"/>
              </a:rPr>
              <a:t> is sent to the </a:t>
            </a:r>
            <a:r>
              <a:rPr lang="en-US" sz="2400" dirty="0">
                <a:solidFill>
                  <a:srgbClr val="FF0000"/>
                </a:solidFill>
                <a:latin typeface="Bookman Old Style" panose="02050604050505020204" pitchFamily="18" charset="0"/>
              </a:rPr>
              <a:t>Institution</a:t>
            </a:r>
            <a:r>
              <a:rPr lang="en-US" sz="2400" dirty="0">
                <a:solidFill>
                  <a:schemeClr val="dk1"/>
                </a:solidFill>
                <a:latin typeface="Bookman Old Style" panose="02050604050505020204" pitchFamily="18" charset="0"/>
              </a:rPr>
              <a:t> </a:t>
            </a:r>
          </a:p>
          <a:p>
            <a:pPr marL="863600" lvl="1" indent="-406400" algn="just">
              <a:spcBef>
                <a:spcPts val="0"/>
              </a:spcBef>
              <a:buFont typeface="Wingdings" pitchFamily="2" charset="2"/>
              <a:buChar char="Ø"/>
            </a:pPr>
            <a:endParaRPr lang="en-US" sz="400" dirty="0">
              <a:solidFill>
                <a:schemeClr val="dk1"/>
              </a:solidFill>
              <a:latin typeface="Bookman Old Style" panose="02050604050505020204" pitchFamily="18" charset="0"/>
            </a:endParaRPr>
          </a:p>
          <a:p>
            <a:pPr marL="863600" lvl="1" indent="-406400" algn="just">
              <a:spcBef>
                <a:spcPts val="0"/>
              </a:spcBef>
              <a:buFont typeface="Wingdings" pitchFamily="2" charset="2"/>
              <a:buChar char="Ø"/>
            </a:pPr>
            <a:r>
              <a:rPr lang="en-US" sz="2400" dirty="0">
                <a:solidFill>
                  <a:schemeClr val="dk1"/>
                </a:solidFill>
                <a:latin typeface="Bookman Old Style" panose="02050604050505020204" pitchFamily="18" charset="0"/>
              </a:rPr>
              <a:t>Change in </a:t>
            </a:r>
            <a:r>
              <a:rPr lang="en-US" sz="2400" dirty="0">
                <a:solidFill>
                  <a:srgbClr val="FF0000"/>
                </a:solidFill>
                <a:latin typeface="Bookman Old Style" panose="02050604050505020204" pitchFamily="18" charset="0"/>
              </a:rPr>
              <a:t>decision </a:t>
            </a:r>
            <a:r>
              <a:rPr lang="en-US" sz="2400" dirty="0">
                <a:latin typeface="Bookman Old Style" panose="02050604050505020204" pitchFamily="18" charset="0"/>
              </a:rPr>
              <a:t>communicated</a:t>
            </a:r>
            <a:r>
              <a:rPr lang="en-US" sz="2400" dirty="0">
                <a:solidFill>
                  <a:srgbClr val="FF0000"/>
                </a:solidFill>
                <a:latin typeface="Bookman Old Style" panose="02050604050505020204" pitchFamily="18" charset="0"/>
              </a:rPr>
              <a:t> </a:t>
            </a:r>
            <a:r>
              <a:rPr lang="en-US" sz="2400" dirty="0">
                <a:solidFill>
                  <a:schemeClr val="dk1"/>
                </a:solidFill>
                <a:latin typeface="Bookman Old Style" panose="02050604050505020204" pitchFamily="18" charset="0"/>
              </a:rPr>
              <a:t>to the </a:t>
            </a:r>
            <a:r>
              <a:rPr lang="en-US" sz="2400" dirty="0">
                <a:solidFill>
                  <a:srgbClr val="FF0000"/>
                </a:solidFill>
                <a:latin typeface="Bookman Old Style" panose="02050604050505020204" pitchFamily="18" charset="0"/>
              </a:rPr>
              <a:t>Institution</a:t>
            </a:r>
            <a:r>
              <a:rPr lang="en-US" sz="2400" dirty="0">
                <a:solidFill>
                  <a:schemeClr val="dk1"/>
                </a:solidFill>
                <a:latin typeface="Bookman Old Style" panose="02050604050505020204" pitchFamily="18" charset="0"/>
              </a:rPr>
              <a:t> with reasons  </a:t>
            </a:r>
          </a:p>
          <a:p>
            <a:pPr marL="863600" lvl="1" indent="-406400" algn="just">
              <a:spcBef>
                <a:spcPts val="0"/>
              </a:spcBef>
              <a:buFont typeface="Wingdings" pitchFamily="2" charset="2"/>
              <a:buChar char="Ø"/>
            </a:pPr>
            <a:endParaRPr lang="en-US" sz="400" dirty="0">
              <a:solidFill>
                <a:schemeClr val="dk1"/>
              </a:solidFill>
              <a:latin typeface="Bookman Old Style" panose="02050604050505020204" pitchFamily="18" charset="0"/>
            </a:endParaRPr>
          </a:p>
          <a:p>
            <a:pPr marL="863600" lvl="1" indent="-406400" algn="just">
              <a:spcBef>
                <a:spcPts val="0"/>
              </a:spcBef>
              <a:buFont typeface="Wingdings" pitchFamily="2" charset="2"/>
              <a:buChar char="Ø"/>
            </a:pPr>
            <a:r>
              <a:rPr lang="en-US" sz="2400" dirty="0">
                <a:solidFill>
                  <a:schemeClr val="dk1"/>
                </a:solidFill>
                <a:latin typeface="Bookman Old Style" panose="02050604050505020204" pitchFamily="18" charset="0"/>
              </a:rPr>
              <a:t>360</a:t>
            </a:r>
            <a:r>
              <a:rPr lang="en-US" sz="2400" dirty="0">
                <a:solidFill>
                  <a:schemeClr val="dk1"/>
                </a:solidFill>
                <a:latin typeface="Bookman Old Style" panose="02050604050505020204" pitchFamily="18" charset="0"/>
                <a:cs typeface="Times New Roman"/>
              </a:rPr>
              <a:t> </a:t>
            </a:r>
            <a:r>
              <a:rPr lang="en-US" sz="2400" dirty="0">
                <a:solidFill>
                  <a:schemeClr val="dk1"/>
                </a:solidFill>
                <a:latin typeface="Bookman Old Style" panose="02050604050505020204" pitchFamily="18" charset="0"/>
              </a:rPr>
              <a:t>degree </a:t>
            </a:r>
            <a:r>
              <a:rPr lang="en-US" sz="2400" dirty="0">
                <a:solidFill>
                  <a:srgbClr val="FF0000"/>
                </a:solidFill>
                <a:latin typeface="Bookman Old Style" panose="02050604050505020204" pitchFamily="18" charset="0"/>
              </a:rPr>
              <a:t>feedback</a:t>
            </a:r>
          </a:p>
        </p:txBody>
      </p:sp>
      <p:pic>
        <p:nvPicPr>
          <p:cNvPr id="3" name="Picture 2"/>
          <p:cNvPicPr>
            <a:picLocks noChangeAspect="1"/>
          </p:cNvPicPr>
          <p:nvPr/>
        </p:nvPicPr>
        <p:blipFill>
          <a:blip r:embed="rId2"/>
          <a:stretch>
            <a:fillRect/>
          </a:stretch>
        </p:blipFill>
        <p:spPr>
          <a:xfrm>
            <a:off x="7975600" y="6096001"/>
            <a:ext cx="1168400" cy="761999"/>
          </a:xfrm>
          <a:prstGeom prst="rect">
            <a:avLst/>
          </a:prstGeom>
        </p:spPr>
      </p:pic>
      <p:sp>
        <p:nvSpPr>
          <p:cNvPr id="4" name="Content Placeholder 4"/>
          <p:cNvSpPr txBox="1">
            <a:spLocks/>
          </p:cNvSpPr>
          <p:nvPr/>
        </p:nvSpPr>
        <p:spPr>
          <a:xfrm>
            <a:off x="7289800" y="6490855"/>
            <a:ext cx="6858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3</a:t>
            </a:r>
            <a:endParaRPr lang="en-US" sz="2400" b="1" dirty="0">
              <a:latin typeface="Bookman Old Style" panose="02050604050505020204" pitchFamily="18" charset="0"/>
            </a:endParaRPr>
          </a:p>
        </p:txBody>
      </p:sp>
      <p:sp>
        <p:nvSpPr>
          <p:cNvPr id="6" name="Content Placeholder 4"/>
          <p:cNvSpPr txBox="1">
            <a:spLocks/>
          </p:cNvSpPr>
          <p:nvPr/>
        </p:nvSpPr>
        <p:spPr>
          <a:xfrm>
            <a:off x="7442200" y="6643255"/>
            <a:ext cx="6858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endParaRPr lang="en-US" sz="2400" b="1" dirty="0">
              <a:latin typeface="Bookman Old Style" panose="02050604050505020204" pitchFamily="18" charset="0"/>
            </a:endParaRPr>
          </a:p>
        </p:txBody>
      </p:sp>
      <p:sp>
        <p:nvSpPr>
          <p:cNvPr id="7" name="Content Placeholder 1"/>
          <p:cNvSpPr txBox="1">
            <a:spLocks/>
          </p:cNvSpPr>
          <p:nvPr/>
        </p:nvSpPr>
        <p:spPr>
          <a:xfrm>
            <a:off x="-76200" y="0"/>
            <a:ext cx="9067800" cy="762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82296" indent="0" algn="just">
              <a:buFont typeface="Arial" pitchFamily="34" charset="0"/>
              <a:buNone/>
            </a:pPr>
            <a:r>
              <a:rPr lang="en-US" sz="3600" b="1" dirty="0">
                <a:latin typeface="Bookman Old Style" panose="02050604050505020204" pitchFamily="18" charset="0"/>
                <a:ea typeface="+mj-ea"/>
                <a:cs typeface="+mj-cs"/>
              </a:rPr>
              <a:t>Credible System of Accreditation</a:t>
            </a:r>
          </a:p>
          <a:p>
            <a:pPr marL="82296" indent="0" algn="ctr">
              <a:buFont typeface="Arial" pitchFamily="34" charset="0"/>
              <a:buNone/>
            </a:pPr>
            <a:endParaRPr lang="en-US" sz="500" b="1" u="sng" dirty="0">
              <a:solidFill>
                <a:schemeClr val="dk1"/>
              </a:solidFill>
              <a:latin typeface="Bookman Old Style" panose="02050604050505020204" pitchFamily="18" charset="0"/>
            </a:endParaRPr>
          </a:p>
        </p:txBody>
      </p:sp>
    </p:spTree>
    <p:extLst>
      <p:ext uri="{BB962C8B-B14F-4D97-AF65-F5344CB8AC3E}">
        <p14:creationId xmlns:p14="http://schemas.microsoft.com/office/powerpoint/2010/main" val="502350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981200"/>
            <a:ext cx="8229600" cy="1143000"/>
          </a:xfrm>
        </p:spPr>
        <p:txBody>
          <a:bodyPr rtlCol="0">
            <a:noAutofit/>
          </a:bodyPr>
          <a:lstStyle/>
          <a:p>
            <a:pPr fontAlgn="auto">
              <a:spcAft>
                <a:spcPts val="0"/>
              </a:spcAft>
              <a:defRPr/>
            </a:pPr>
            <a:r>
              <a:rPr lang="en-US" sz="7200" b="1" dirty="0">
                <a:solidFill>
                  <a:schemeClr val="accent2">
                    <a:lumMod val="50000"/>
                  </a:schemeClr>
                </a:solidFill>
                <a:effectLst>
                  <a:outerShdw blurRad="38100" dist="38100" dir="2700000" algn="tl">
                    <a:srgbClr val="000000">
                      <a:alpha val="43137"/>
                    </a:srgbClr>
                  </a:outerShdw>
                </a:effectLst>
                <a:latin typeface="Bookman Old Style" pitchFamily="18" charset="0"/>
                <a:ea typeface="Tahoma" panose="020B0604030504040204" pitchFamily="34" charset="0"/>
                <a:cs typeface="Tahoma" panose="020B0604030504040204" pitchFamily="34" charset="0"/>
              </a:rPr>
              <a:t>Thank you</a:t>
            </a:r>
          </a:p>
        </p:txBody>
      </p:sp>
      <p:grpSp>
        <p:nvGrpSpPr>
          <p:cNvPr id="3" name="Content Placeholder 3"/>
          <p:cNvGrpSpPr>
            <a:grpSpLocks noGrp="1"/>
          </p:cNvGrpSpPr>
          <p:nvPr/>
        </p:nvGrpSpPr>
        <p:grpSpPr bwMode="auto">
          <a:xfrm>
            <a:off x="2367013" y="3886200"/>
            <a:ext cx="3733800" cy="1828800"/>
            <a:chOff x="3378135" y="3216689"/>
            <a:chExt cx="2565465" cy="1979336"/>
          </a:xfrm>
        </p:grpSpPr>
        <p:sp>
          <p:nvSpPr>
            <p:cNvPr id="5" name="Rectangle 4"/>
            <p:cNvSpPr/>
            <p:nvPr/>
          </p:nvSpPr>
          <p:spPr>
            <a:xfrm>
              <a:off x="3378135" y="3216689"/>
              <a:ext cx="2565465" cy="19793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pic>
          <p:nvPicPr>
            <p:cNvPr id="26629" name="Picture 5"/>
            <p:cNvPicPr>
              <a:picLocks noChangeAspect="1"/>
            </p:cNvPicPr>
            <p:nvPr/>
          </p:nvPicPr>
          <p:blipFill>
            <a:blip r:embed="rId2"/>
            <a:srcRect/>
            <a:stretch>
              <a:fillRect/>
            </a:stretch>
          </p:blipFill>
          <p:spPr bwMode="auto">
            <a:xfrm>
              <a:off x="3454334" y="3327183"/>
              <a:ext cx="2387731" cy="1794125"/>
            </a:xfrm>
            <a:prstGeom prst="rect">
              <a:avLst/>
            </a:prstGeom>
            <a:noFill/>
            <a:ln w="9525">
              <a:noFill/>
              <a:miter lim="800000"/>
              <a:headEnd/>
              <a:tailEnd/>
            </a:ln>
          </p:spPr>
        </p:pic>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3"/>
          <p:cNvSpPr txBox="1">
            <a:spLocks noChangeArrowheads="1"/>
          </p:cNvSpPr>
          <p:nvPr/>
        </p:nvSpPr>
        <p:spPr bwMode="auto">
          <a:xfrm>
            <a:off x="0" y="685800"/>
            <a:ext cx="9144000" cy="5262979"/>
          </a:xfrm>
          <a:prstGeom prst="rect">
            <a:avLst/>
          </a:prstGeom>
          <a:noFill/>
          <a:ln w="9525">
            <a:noFill/>
            <a:miter lim="800000"/>
            <a:headEnd/>
            <a:tailEnd/>
          </a:ln>
        </p:spPr>
        <p:txBody>
          <a:bodyPr wrap="square">
            <a:spAutoFit/>
          </a:bodyPr>
          <a:lstStyle/>
          <a:p>
            <a:pPr marL="457200" indent="-457200" algn="just" fontAlgn="base">
              <a:spcBef>
                <a:spcPct val="50000"/>
              </a:spcBef>
              <a:spcAft>
                <a:spcPct val="0"/>
              </a:spcAft>
              <a:buFont typeface="Wingdings" pitchFamily="2" charset="2"/>
              <a:buChar char="v"/>
            </a:pPr>
            <a:r>
              <a:rPr lang="en-US" sz="2400" b="1" dirty="0">
                <a:solidFill>
                  <a:srgbClr val="FF0000"/>
                </a:solidFill>
                <a:latin typeface="Bookman Old Style" pitchFamily="18" charset="0"/>
              </a:rPr>
              <a:t>Not to </a:t>
            </a:r>
            <a:r>
              <a:rPr lang="en-US" sz="2400" dirty="0">
                <a:latin typeface="Bookman Old Style" pitchFamily="18" charset="0"/>
              </a:rPr>
              <a:t>find faults with the institution but to assess the status-ante of the performance.</a:t>
            </a:r>
          </a:p>
          <a:p>
            <a:pPr marL="457200" indent="-457200" algn="just" fontAlgn="base">
              <a:spcBef>
                <a:spcPct val="50000"/>
              </a:spcBef>
              <a:spcAft>
                <a:spcPct val="0"/>
              </a:spcAft>
              <a:buFont typeface="Wingdings" pitchFamily="2" charset="2"/>
              <a:buChar char="v"/>
            </a:pPr>
            <a:r>
              <a:rPr lang="en-US" sz="2400" b="1" dirty="0">
                <a:solidFill>
                  <a:srgbClr val="FF0000"/>
                </a:solidFill>
                <a:latin typeface="Bookman Old Style" pitchFamily="18" charset="0"/>
              </a:rPr>
              <a:t>Not to </a:t>
            </a:r>
            <a:r>
              <a:rPr lang="en-US" sz="2400" dirty="0">
                <a:latin typeface="Bookman Old Style" pitchFamily="18" charset="0"/>
              </a:rPr>
              <a:t>denigrate the working style of the institution and its programs but to provide a feed back on their strengths and weaknesses.</a:t>
            </a:r>
          </a:p>
          <a:p>
            <a:pPr marL="457200" indent="-457200" algn="just" fontAlgn="base">
              <a:spcBef>
                <a:spcPct val="50000"/>
              </a:spcBef>
              <a:spcAft>
                <a:spcPct val="0"/>
              </a:spcAft>
              <a:buFont typeface="Wingdings" pitchFamily="2" charset="2"/>
              <a:buChar char="v"/>
            </a:pPr>
            <a:r>
              <a:rPr lang="en-US" sz="2400" b="1" dirty="0">
                <a:solidFill>
                  <a:srgbClr val="FF0000"/>
                </a:solidFill>
                <a:latin typeface="Bookman Old Style" pitchFamily="18" charset="0"/>
              </a:rPr>
              <a:t>Not to </a:t>
            </a:r>
            <a:r>
              <a:rPr lang="en-US" sz="2400" dirty="0">
                <a:latin typeface="Bookman Old Style" pitchFamily="18" charset="0"/>
              </a:rPr>
              <a:t>demarcate the boundaries of quality but to offer a sensitizing process for continuous improvement in quality provisions.</a:t>
            </a:r>
          </a:p>
          <a:p>
            <a:pPr marL="457200" indent="-457200" algn="just" fontAlgn="base">
              <a:spcBef>
                <a:spcPct val="50000"/>
              </a:spcBef>
              <a:spcAft>
                <a:spcPct val="0"/>
              </a:spcAft>
              <a:buFont typeface="Wingdings" pitchFamily="2" charset="2"/>
              <a:buChar char="v"/>
            </a:pPr>
            <a:r>
              <a:rPr lang="en-US" sz="2400" b="1" dirty="0">
                <a:solidFill>
                  <a:srgbClr val="FF0000"/>
                </a:solidFill>
                <a:latin typeface="Bookman Old Style" pitchFamily="18" charset="0"/>
              </a:rPr>
              <a:t>Not to </a:t>
            </a:r>
            <a:r>
              <a:rPr lang="en-US" sz="2400" dirty="0">
                <a:latin typeface="Bookman Old Style" pitchFamily="18" charset="0"/>
              </a:rPr>
              <a:t>select only institutions of national excellence but to provide benchmarks of excellence and identification of good practices.</a:t>
            </a:r>
          </a:p>
          <a:p>
            <a:pPr marL="457200" indent="-457200" algn="just" fontAlgn="base">
              <a:spcBef>
                <a:spcPct val="50000"/>
              </a:spcBef>
              <a:spcAft>
                <a:spcPct val="0"/>
              </a:spcAft>
              <a:buFont typeface="Wingdings" pitchFamily="2" charset="2"/>
              <a:buNone/>
            </a:pPr>
            <a:endParaRPr lang="en-US" sz="2400" b="1" dirty="0">
              <a:solidFill>
                <a:srgbClr val="000000"/>
              </a:solidFill>
            </a:endParaRPr>
          </a:p>
        </p:txBody>
      </p:sp>
      <p:sp>
        <p:nvSpPr>
          <p:cNvPr id="4" name="Title 2"/>
          <p:cNvSpPr txBox="1">
            <a:spLocks/>
          </p:cNvSpPr>
          <p:nvPr/>
        </p:nvSpPr>
        <p:spPr>
          <a:xfrm>
            <a:off x="0" y="25400"/>
            <a:ext cx="9144000" cy="914400"/>
          </a:xfrm>
          <a:prstGeom prst="rect">
            <a:avLst/>
          </a:prstGeom>
        </p:spPr>
        <p:txBody>
          <a:bodyPr>
            <a:noAutofit/>
          </a:bodyPr>
          <a:lstStyle/>
          <a:p>
            <a:pPr algn="just" eaLnBrk="0" fontAlgn="base" hangingPunct="0">
              <a:spcBef>
                <a:spcPct val="0"/>
              </a:spcBef>
              <a:spcAft>
                <a:spcPct val="0"/>
              </a:spcAft>
            </a:pPr>
            <a:r>
              <a:rPr lang="en-US" sz="3200" b="1" dirty="0">
                <a:latin typeface="Bookman Old Style" panose="02050604050505020204" pitchFamily="18" charset="0"/>
                <a:ea typeface="+mj-ea"/>
                <a:cs typeface="+mj-cs"/>
              </a:rPr>
              <a:t>What is Not the Purpose of Accreditation</a:t>
            </a:r>
            <a:endParaRPr lang="en-US" sz="2800" b="1" u="sng" dirty="0">
              <a:latin typeface="Bookman Old Style" panose="02050604050505020204" pitchFamily="18" charset="0"/>
              <a:ea typeface="+mj-ea"/>
              <a:cs typeface="+mj-cs"/>
            </a:endParaRPr>
          </a:p>
        </p:txBody>
      </p:sp>
      <p:pic>
        <p:nvPicPr>
          <p:cNvPr id="5" name="Picture 4"/>
          <p:cNvPicPr>
            <a:picLocks noChangeAspect="1"/>
          </p:cNvPicPr>
          <p:nvPr/>
        </p:nvPicPr>
        <p:blipFill>
          <a:blip r:embed="rId2"/>
          <a:stretch>
            <a:fillRect/>
          </a:stretch>
        </p:blipFill>
        <p:spPr>
          <a:xfrm>
            <a:off x="7975600" y="6096001"/>
            <a:ext cx="1168400" cy="761999"/>
          </a:xfrm>
          <a:prstGeom prst="rect">
            <a:avLst/>
          </a:prstGeom>
        </p:spPr>
      </p:pic>
      <p:sp>
        <p:nvSpPr>
          <p:cNvPr id="6" name="Content Placeholder 4"/>
          <p:cNvSpPr txBox="1">
            <a:spLocks/>
          </p:cNvSpPr>
          <p:nvPr/>
        </p:nvSpPr>
        <p:spPr>
          <a:xfrm>
            <a:off x="7289800" y="6490855"/>
            <a:ext cx="6858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4</a:t>
            </a:r>
            <a:endParaRPr lang="en-US" sz="2400" b="1" dirty="0">
              <a:latin typeface="Bookman Old Style" panose="02050604050505020204" pitchFamily="18" charset="0"/>
            </a:endParaRPr>
          </a:p>
        </p:txBody>
      </p:sp>
    </p:spTree>
    <p:extLst>
      <p:ext uri="{BB962C8B-B14F-4D97-AF65-F5344CB8AC3E}">
        <p14:creationId xmlns:p14="http://schemas.microsoft.com/office/powerpoint/2010/main" val="981660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 y="0"/>
            <a:ext cx="9169400" cy="533400"/>
          </a:xfrm>
        </p:spPr>
        <p:txBody>
          <a:bodyPr rtlCol="0">
            <a:noAutofit/>
          </a:bodyPr>
          <a:lstStyle/>
          <a:p>
            <a:pPr algn="just" fontAlgn="auto">
              <a:spcAft>
                <a:spcPts val="0"/>
              </a:spcAft>
              <a:defRPr/>
            </a:pPr>
            <a:r>
              <a:rPr lang="en-US" sz="3200" b="1" dirty="0">
                <a:latin typeface="Bookman Old Style" panose="02050604050505020204" pitchFamily="18" charset="0"/>
              </a:rPr>
              <a:t>Outcome-Based Program Accreditation</a:t>
            </a:r>
          </a:p>
        </p:txBody>
      </p:sp>
      <p:sp>
        <p:nvSpPr>
          <p:cNvPr id="3" name="Content Placeholder 2"/>
          <p:cNvSpPr>
            <a:spLocks noGrp="1"/>
          </p:cNvSpPr>
          <p:nvPr>
            <p:ph idx="1"/>
          </p:nvPr>
        </p:nvSpPr>
        <p:spPr>
          <a:xfrm>
            <a:off x="0" y="457200"/>
            <a:ext cx="9144000" cy="6400800"/>
          </a:xfrm>
        </p:spPr>
        <p:txBody>
          <a:bodyPr rtlCol="0">
            <a:noAutofit/>
          </a:bodyPr>
          <a:lstStyle/>
          <a:p>
            <a:pPr fontAlgn="auto">
              <a:spcAft>
                <a:spcPts val="0"/>
              </a:spcAft>
              <a:buFont typeface="Wingdings" pitchFamily="2" charset="2"/>
              <a:buChar char="v"/>
              <a:defRPr/>
            </a:pPr>
            <a:r>
              <a:rPr lang="en-US" sz="2400" dirty="0">
                <a:solidFill>
                  <a:srgbClr val="FF0000"/>
                </a:solidFill>
                <a:latin typeface="Bookman Old Style" pitchFamily="18" charset="0"/>
              </a:rPr>
              <a:t>Knowledge</a:t>
            </a:r>
            <a:r>
              <a:rPr lang="en-US" sz="2400" dirty="0">
                <a:latin typeface="Bookman Old Style" panose="02050604050505020204" pitchFamily="18" charset="0"/>
              </a:rPr>
              <a:t> and </a:t>
            </a:r>
            <a:r>
              <a:rPr lang="en-US" sz="2400" dirty="0">
                <a:solidFill>
                  <a:srgbClr val="FF0000"/>
                </a:solidFill>
                <a:latin typeface="Bookman Old Style" panose="02050604050505020204" pitchFamily="18" charset="0"/>
              </a:rPr>
              <a:t>competencies</a:t>
            </a:r>
            <a:r>
              <a:rPr lang="en-US" sz="2400" dirty="0">
                <a:latin typeface="Bookman Old Style" panose="02050604050505020204" pitchFamily="18" charset="0"/>
              </a:rPr>
              <a:t> profiles</a:t>
            </a:r>
          </a:p>
          <a:p>
            <a:pPr algn="just" fontAlgn="auto">
              <a:spcAft>
                <a:spcPts val="0"/>
              </a:spcAft>
              <a:buFont typeface="Wingdings" pitchFamily="2" charset="2"/>
              <a:buChar char="v"/>
              <a:defRPr/>
            </a:pPr>
            <a:r>
              <a:rPr lang="en-US" sz="2400" dirty="0">
                <a:latin typeface="Bookman Old Style" panose="02050604050505020204" pitchFamily="18" charset="0"/>
              </a:rPr>
              <a:t>Graduate Attributes(GAs)/Program Outcomes(POs) which form the student learning outcomes:</a:t>
            </a:r>
          </a:p>
          <a:p>
            <a:pPr lvl="1" fontAlgn="auto">
              <a:spcAft>
                <a:spcPts val="0"/>
              </a:spcAft>
              <a:buFont typeface="Wingdings" pitchFamily="2" charset="2"/>
              <a:buChar char="Ø"/>
              <a:defRPr/>
            </a:pPr>
            <a:r>
              <a:rPr lang="en-US" sz="2400" dirty="0">
                <a:latin typeface="Bookman Old Style" panose="02050604050505020204" pitchFamily="18" charset="0"/>
              </a:rPr>
              <a:t>PO1: Engineering Knowledge</a:t>
            </a:r>
          </a:p>
          <a:p>
            <a:pPr lvl="1" fontAlgn="auto">
              <a:spcAft>
                <a:spcPts val="0"/>
              </a:spcAft>
              <a:buFont typeface="Wingdings" pitchFamily="2" charset="2"/>
              <a:buChar char="Ø"/>
              <a:defRPr/>
            </a:pPr>
            <a:r>
              <a:rPr lang="en-US" sz="2400" dirty="0">
                <a:latin typeface="Bookman Old Style" panose="02050604050505020204" pitchFamily="18" charset="0"/>
              </a:rPr>
              <a:t>PO2: Problem Analysis</a:t>
            </a:r>
          </a:p>
          <a:p>
            <a:pPr lvl="1" fontAlgn="auto">
              <a:spcAft>
                <a:spcPts val="0"/>
              </a:spcAft>
              <a:buFont typeface="Wingdings" pitchFamily="2" charset="2"/>
              <a:buChar char="Ø"/>
              <a:defRPr/>
            </a:pPr>
            <a:r>
              <a:rPr lang="en-US" sz="2400" dirty="0">
                <a:latin typeface="Bookman Old Style" panose="02050604050505020204" pitchFamily="18" charset="0"/>
              </a:rPr>
              <a:t>PO3: Design/Development of Solutions</a:t>
            </a:r>
          </a:p>
          <a:p>
            <a:pPr lvl="1" fontAlgn="auto">
              <a:spcAft>
                <a:spcPts val="0"/>
              </a:spcAft>
              <a:buFont typeface="Wingdings" pitchFamily="2" charset="2"/>
              <a:buChar char="Ø"/>
              <a:defRPr/>
            </a:pPr>
            <a:r>
              <a:rPr lang="en-US" sz="2400" dirty="0">
                <a:latin typeface="Bookman Old Style" pitchFamily="18" charset="0"/>
              </a:rPr>
              <a:t>PO4: Conduct Investigations of Complex Problems</a:t>
            </a:r>
          </a:p>
          <a:p>
            <a:pPr lvl="1" fontAlgn="auto">
              <a:spcAft>
                <a:spcPts val="0"/>
              </a:spcAft>
              <a:buFont typeface="Wingdings" pitchFamily="2" charset="2"/>
              <a:buChar char="Ø"/>
              <a:defRPr/>
            </a:pPr>
            <a:r>
              <a:rPr lang="en-US" sz="2400" dirty="0">
                <a:latin typeface="Bookman Old Style" pitchFamily="18" charset="0"/>
              </a:rPr>
              <a:t>PO5: Engineering Tool Usage</a:t>
            </a:r>
          </a:p>
          <a:p>
            <a:pPr lvl="1" fontAlgn="auto">
              <a:spcAft>
                <a:spcPts val="0"/>
              </a:spcAft>
              <a:buFont typeface="Wingdings" pitchFamily="2" charset="2"/>
              <a:buChar char="Ø"/>
              <a:defRPr/>
            </a:pPr>
            <a:r>
              <a:rPr lang="en-US" sz="2400" dirty="0">
                <a:latin typeface="Bookman Old Style" pitchFamily="18" charset="0"/>
              </a:rPr>
              <a:t>PO6: The Engineer and The World</a:t>
            </a:r>
          </a:p>
          <a:p>
            <a:pPr lvl="1" fontAlgn="auto">
              <a:spcAft>
                <a:spcPts val="0"/>
              </a:spcAft>
              <a:buFont typeface="Wingdings" pitchFamily="2" charset="2"/>
              <a:buChar char="Ø"/>
              <a:defRPr/>
            </a:pPr>
            <a:r>
              <a:rPr lang="en-US" sz="2400" dirty="0">
                <a:latin typeface="Bookman Old Style" pitchFamily="18" charset="0"/>
              </a:rPr>
              <a:t>PO7: Ethics</a:t>
            </a:r>
          </a:p>
          <a:p>
            <a:pPr lvl="1" fontAlgn="auto">
              <a:spcAft>
                <a:spcPts val="0"/>
              </a:spcAft>
              <a:buFont typeface="Wingdings" pitchFamily="2" charset="2"/>
              <a:buChar char="Ø"/>
              <a:defRPr/>
            </a:pPr>
            <a:r>
              <a:rPr lang="en-US" sz="2400" dirty="0">
                <a:latin typeface="Bookman Old Style" pitchFamily="18" charset="0"/>
              </a:rPr>
              <a:t>PO8: Individual and Collaborative Team work</a:t>
            </a:r>
          </a:p>
          <a:p>
            <a:pPr lvl="1" fontAlgn="auto">
              <a:spcAft>
                <a:spcPts val="0"/>
              </a:spcAft>
              <a:buFont typeface="Wingdings" pitchFamily="2" charset="2"/>
              <a:buChar char="Ø"/>
              <a:defRPr/>
            </a:pPr>
            <a:r>
              <a:rPr lang="en-US" sz="2400" dirty="0">
                <a:latin typeface="Bookman Old Style" pitchFamily="18" charset="0"/>
              </a:rPr>
              <a:t>PO9: Communication</a:t>
            </a:r>
          </a:p>
          <a:p>
            <a:pPr lvl="1" fontAlgn="auto">
              <a:spcAft>
                <a:spcPts val="0"/>
              </a:spcAft>
              <a:buFont typeface="Wingdings" pitchFamily="2" charset="2"/>
              <a:buChar char="Ø"/>
              <a:defRPr/>
            </a:pPr>
            <a:r>
              <a:rPr lang="en-US" sz="2400" dirty="0">
                <a:latin typeface="Bookman Old Style" pitchFamily="18" charset="0"/>
              </a:rPr>
              <a:t>PO10: Project Management and Finance</a:t>
            </a:r>
          </a:p>
          <a:p>
            <a:pPr lvl="1" fontAlgn="auto">
              <a:spcAft>
                <a:spcPts val="0"/>
              </a:spcAft>
              <a:buFont typeface="Wingdings" pitchFamily="2" charset="2"/>
              <a:buChar char="Ø"/>
              <a:defRPr/>
            </a:pPr>
            <a:r>
              <a:rPr lang="en-US" sz="2400" dirty="0">
                <a:latin typeface="Bookman Old Style" pitchFamily="18" charset="0"/>
              </a:rPr>
              <a:t>PO11: Life-Long Learning:</a:t>
            </a:r>
          </a:p>
        </p:txBody>
      </p:sp>
      <p:pic>
        <p:nvPicPr>
          <p:cNvPr id="4" name="Picture 3"/>
          <p:cNvPicPr>
            <a:picLocks noChangeAspect="1"/>
          </p:cNvPicPr>
          <p:nvPr/>
        </p:nvPicPr>
        <p:blipFill>
          <a:blip r:embed="rId2"/>
          <a:stretch>
            <a:fillRect/>
          </a:stretch>
        </p:blipFill>
        <p:spPr>
          <a:xfrm>
            <a:off x="7975600" y="6096001"/>
            <a:ext cx="1168400" cy="761999"/>
          </a:xfrm>
          <a:prstGeom prst="rect">
            <a:avLst/>
          </a:prstGeom>
        </p:spPr>
      </p:pic>
      <p:sp>
        <p:nvSpPr>
          <p:cNvPr id="5" name="Content Placeholder 4"/>
          <p:cNvSpPr txBox="1">
            <a:spLocks/>
          </p:cNvSpPr>
          <p:nvPr/>
        </p:nvSpPr>
        <p:spPr>
          <a:xfrm>
            <a:off x="7289800" y="6490855"/>
            <a:ext cx="6858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5</a:t>
            </a:r>
            <a:endParaRPr lang="en-US" sz="2400" b="1" dirty="0">
              <a:latin typeface="Bookman Old Style" panose="02050604050505020204" pitchFamily="18"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3400"/>
          </a:xfrm>
        </p:spPr>
        <p:txBody>
          <a:bodyPr>
            <a:noAutofit/>
          </a:bodyPr>
          <a:lstStyle/>
          <a:p>
            <a:pPr algn="just" eaLnBrk="0" hangingPunct="0"/>
            <a:br>
              <a:rPr lang="en-US" sz="3600" b="1" cap="all" dirty="0">
                <a:solidFill>
                  <a:schemeClr val="tx2"/>
                </a:solidFill>
                <a:effectLst>
                  <a:reflection blurRad="12700" stA="48000" endA="300" endPos="55000" dir="5400000" sy="-90000" algn="bl" rotWithShape="0"/>
                </a:effectLst>
              </a:rPr>
            </a:br>
            <a:r>
              <a:rPr lang="en-US" sz="3200" b="1" dirty="0">
                <a:latin typeface="Bookman Old Style" panose="02050604050505020204" pitchFamily="18" charset="0"/>
              </a:rPr>
              <a:t>NBA Outcome Based Accreditation</a:t>
            </a:r>
            <a:br>
              <a:rPr lang="en-IN" sz="3200" b="1" cap="all" dirty="0">
                <a:solidFill>
                  <a:schemeClr val="tx2"/>
                </a:solidFill>
                <a:effectLst>
                  <a:reflection blurRad="12700" stA="48000" endA="300" endPos="55000" dir="5400000" sy="-90000" algn="bl" rotWithShape="0"/>
                </a:effectLst>
                <a:latin typeface="Bookman Old Style" panose="02050604050505020204" pitchFamily="18" charset="0"/>
              </a:rPr>
            </a:br>
            <a:r>
              <a:rPr lang="en-GB" sz="3200" b="1" dirty="0">
                <a:latin typeface="Bookman Old Style" panose="02050604050505020204" pitchFamily="18" charset="0"/>
              </a:rPr>
              <a:t>Two Tier System</a:t>
            </a:r>
          </a:p>
        </p:txBody>
      </p:sp>
      <p:sp>
        <p:nvSpPr>
          <p:cNvPr id="3" name="Content Placeholder 2"/>
          <p:cNvSpPr>
            <a:spLocks noGrp="1"/>
          </p:cNvSpPr>
          <p:nvPr>
            <p:ph idx="1"/>
          </p:nvPr>
        </p:nvSpPr>
        <p:spPr>
          <a:xfrm>
            <a:off x="0" y="1066800"/>
            <a:ext cx="9119755" cy="4876800"/>
          </a:xfrm>
        </p:spPr>
        <p:txBody>
          <a:bodyPr>
            <a:noAutofit/>
          </a:bodyPr>
          <a:lstStyle/>
          <a:p>
            <a:pPr algn="just">
              <a:buFont typeface="Wingdings" pitchFamily="2" charset="2"/>
              <a:buChar char="v"/>
            </a:pPr>
            <a:r>
              <a:rPr lang="en-GB" sz="2400" dirty="0">
                <a:latin typeface="Bookman Old Style" panose="02050604050505020204" pitchFamily="18" charset="0"/>
              </a:rPr>
              <a:t>Introduction of </a:t>
            </a:r>
            <a:r>
              <a:rPr lang="en-GB" sz="2400" dirty="0">
                <a:solidFill>
                  <a:srgbClr val="FF0000"/>
                </a:solidFill>
                <a:latin typeface="Bookman Old Style" panose="02050604050505020204" pitchFamily="18" charset="0"/>
              </a:rPr>
              <a:t>two-tier system </a:t>
            </a:r>
            <a:r>
              <a:rPr lang="en-GB" sz="2400" dirty="0">
                <a:latin typeface="Bookman Old Style" panose="02050604050505020204" pitchFamily="18" charset="0"/>
              </a:rPr>
              <a:t>based on types of Institutions. </a:t>
            </a:r>
            <a:endParaRPr lang="en-US" sz="2400" dirty="0">
              <a:latin typeface="Bookman Old Style" panose="02050604050505020204" pitchFamily="18" charset="0"/>
            </a:endParaRPr>
          </a:p>
          <a:p>
            <a:pPr algn="just">
              <a:buFont typeface="Wingdings" pitchFamily="2" charset="2"/>
              <a:buChar char="v"/>
            </a:pPr>
            <a:r>
              <a:rPr lang="en-US" sz="2400" dirty="0">
                <a:solidFill>
                  <a:srgbClr val="FF0000"/>
                </a:solidFill>
                <a:latin typeface="Bookman Old Style" panose="02050604050505020204" pitchFamily="18" charset="0"/>
              </a:rPr>
              <a:t>Tier–I Format</a:t>
            </a:r>
            <a:r>
              <a:rPr lang="en-US" sz="2400" dirty="0">
                <a:latin typeface="Bookman Old Style" panose="02050604050505020204" pitchFamily="18" charset="0"/>
              </a:rPr>
              <a:t>: Applicable to the engineering/technology programs offered by academically </a:t>
            </a:r>
            <a:r>
              <a:rPr lang="en-US" sz="2400" dirty="0">
                <a:solidFill>
                  <a:srgbClr val="FF0000"/>
                </a:solidFill>
                <a:latin typeface="Bookman Old Style" panose="02050604050505020204" pitchFamily="18" charset="0"/>
              </a:rPr>
              <a:t>autonomous Institutions </a:t>
            </a:r>
            <a:r>
              <a:rPr lang="en-US" sz="2400" dirty="0">
                <a:latin typeface="Bookman Old Style" panose="02050604050505020204" pitchFamily="18" charset="0"/>
              </a:rPr>
              <a:t>and by University departments and constituent Colleges of the Universities.</a:t>
            </a:r>
          </a:p>
          <a:p>
            <a:pPr algn="just">
              <a:buFont typeface="Wingdings" pitchFamily="2" charset="2"/>
              <a:buChar char="v"/>
            </a:pPr>
            <a:r>
              <a:rPr lang="en-US" sz="2400" dirty="0">
                <a:solidFill>
                  <a:srgbClr val="FF0000"/>
                </a:solidFill>
                <a:latin typeface="Bookman Old Style" panose="02050604050505020204" pitchFamily="18" charset="0"/>
              </a:rPr>
              <a:t>Tier-II Format</a:t>
            </a:r>
            <a:r>
              <a:rPr lang="en-US" sz="2400" dirty="0">
                <a:latin typeface="Bookman Old Style" panose="02050604050505020204" pitchFamily="18" charset="0"/>
              </a:rPr>
              <a:t>: Applicable to </a:t>
            </a:r>
            <a:r>
              <a:rPr lang="en-US" sz="2400" dirty="0">
                <a:solidFill>
                  <a:srgbClr val="FF0000"/>
                </a:solidFill>
                <a:latin typeface="Bookman Old Style" panose="02050604050505020204" pitchFamily="18" charset="0"/>
              </a:rPr>
              <a:t>non-autonomous institutions</a:t>
            </a:r>
            <a:r>
              <a:rPr lang="en-US" sz="2400" dirty="0">
                <a:latin typeface="Bookman Old Style" panose="02050604050505020204" pitchFamily="18" charset="0"/>
              </a:rPr>
              <a:t>, i.e., those Colleges and technical Institutions which are affiliated to a University. </a:t>
            </a:r>
          </a:p>
          <a:p>
            <a:pPr algn="just">
              <a:buFont typeface="Wingdings" pitchFamily="2" charset="2"/>
              <a:buChar char="v"/>
            </a:pPr>
            <a:r>
              <a:rPr lang="en-US" sz="2400" dirty="0">
                <a:latin typeface="Bookman Old Style" panose="02050604050505020204" pitchFamily="18" charset="0"/>
              </a:rPr>
              <a:t>For both (Tier-I &amp; Tier-II): </a:t>
            </a:r>
            <a:r>
              <a:rPr lang="en-US" sz="2400" dirty="0">
                <a:solidFill>
                  <a:srgbClr val="FF0000"/>
                </a:solidFill>
                <a:latin typeface="Bookman Old Style" panose="02050604050505020204" pitchFamily="18" charset="0"/>
              </a:rPr>
              <a:t>Same set </a:t>
            </a:r>
            <a:r>
              <a:rPr lang="en-US" sz="2400" dirty="0">
                <a:latin typeface="Bookman Old Style" panose="02050604050505020204" pitchFamily="18" charset="0"/>
              </a:rPr>
              <a:t>of </a:t>
            </a:r>
            <a:r>
              <a:rPr lang="en-US" sz="2400" dirty="0">
                <a:solidFill>
                  <a:srgbClr val="FF0000"/>
                </a:solidFill>
                <a:latin typeface="Bookman Old Style" panose="02050604050505020204" pitchFamily="18" charset="0"/>
              </a:rPr>
              <a:t>criteria </a:t>
            </a:r>
            <a:r>
              <a:rPr lang="en-US" sz="2400" dirty="0">
                <a:latin typeface="Bookman Old Style" panose="02050604050505020204" pitchFamily="18" charset="0"/>
              </a:rPr>
              <a:t>have been prescribed for </a:t>
            </a:r>
            <a:r>
              <a:rPr lang="en-US" sz="2400" dirty="0">
                <a:solidFill>
                  <a:srgbClr val="FF0000"/>
                </a:solidFill>
                <a:latin typeface="Bookman Old Style" panose="02050604050505020204" pitchFamily="18" charset="0"/>
              </a:rPr>
              <a:t>accreditation</a:t>
            </a:r>
            <a:r>
              <a:rPr lang="en-US" sz="2400" dirty="0">
                <a:latin typeface="Bookman Old Style" panose="02050604050505020204" pitchFamily="18" charset="0"/>
              </a:rPr>
              <a:t>.</a:t>
            </a:r>
          </a:p>
          <a:p>
            <a:pPr marL="0" lvl="0" indent="0" algn="just">
              <a:buNone/>
            </a:pPr>
            <a:r>
              <a:rPr lang="en-US" sz="2400" dirty="0">
                <a:latin typeface="Bookman Old Style" panose="02050604050505020204" pitchFamily="18" charset="0"/>
              </a:rPr>
              <a:t> </a:t>
            </a:r>
          </a:p>
        </p:txBody>
      </p:sp>
      <p:pic>
        <p:nvPicPr>
          <p:cNvPr id="4" name="Picture 3"/>
          <p:cNvPicPr>
            <a:picLocks noChangeAspect="1"/>
          </p:cNvPicPr>
          <p:nvPr/>
        </p:nvPicPr>
        <p:blipFill>
          <a:blip r:embed="rId2"/>
          <a:stretch>
            <a:fillRect/>
          </a:stretch>
        </p:blipFill>
        <p:spPr>
          <a:xfrm>
            <a:off x="7975600" y="6096001"/>
            <a:ext cx="1168400" cy="761999"/>
          </a:xfrm>
          <a:prstGeom prst="rect">
            <a:avLst/>
          </a:prstGeom>
        </p:spPr>
      </p:pic>
      <p:sp>
        <p:nvSpPr>
          <p:cNvPr id="5" name="Content Placeholder 4"/>
          <p:cNvSpPr txBox="1">
            <a:spLocks/>
          </p:cNvSpPr>
          <p:nvPr/>
        </p:nvSpPr>
        <p:spPr>
          <a:xfrm>
            <a:off x="7289800" y="6490855"/>
            <a:ext cx="6858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6</a:t>
            </a:r>
            <a:endParaRPr lang="en-US" sz="2400" b="1" dirty="0">
              <a:latin typeface="Bookman Old Style" panose="02050604050505020204" pitchFamily="18" charset="0"/>
            </a:endParaRPr>
          </a:p>
        </p:txBody>
      </p:sp>
    </p:spTree>
    <p:extLst>
      <p:ext uri="{BB962C8B-B14F-4D97-AF65-F5344CB8AC3E}">
        <p14:creationId xmlns:p14="http://schemas.microsoft.com/office/powerpoint/2010/main" val="49326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5410200"/>
          </a:xfrm>
        </p:spPr>
        <p:txBody>
          <a:bodyPr>
            <a:noAutofit/>
          </a:bodyPr>
          <a:lstStyle/>
          <a:p>
            <a:pPr marL="457200" indent="-457200">
              <a:buClrTx/>
              <a:buFont typeface="Wingdings" pitchFamily="2" charset="2"/>
              <a:buChar char="v"/>
            </a:pPr>
            <a:r>
              <a:rPr lang="en-US" sz="2400" dirty="0">
                <a:solidFill>
                  <a:srgbClr val="FF0000"/>
                </a:solidFill>
                <a:latin typeface="Bookman Old Style" panose="02050604050505020204" pitchFamily="18" charset="0"/>
              </a:rPr>
              <a:t>Two</a:t>
            </a:r>
            <a:r>
              <a:rPr lang="en-US" sz="2400" dirty="0">
                <a:latin typeface="Bookman Old Style" panose="02050604050505020204" pitchFamily="18" charset="0"/>
              </a:rPr>
              <a:t> and </a:t>
            </a:r>
            <a:r>
              <a:rPr lang="en-US" sz="2400" dirty="0">
                <a:solidFill>
                  <a:srgbClr val="FF0000"/>
                </a:solidFill>
                <a:latin typeface="Bookman Old Style" panose="02050604050505020204" pitchFamily="18" charset="0"/>
              </a:rPr>
              <a:t>a half day </a:t>
            </a:r>
            <a:r>
              <a:rPr lang="en-US" sz="2400" dirty="0">
                <a:latin typeface="Bookman Old Style" panose="02050604050505020204" pitchFamily="18" charset="0"/>
              </a:rPr>
              <a:t>visit</a:t>
            </a:r>
          </a:p>
          <a:p>
            <a:pPr marL="457200" indent="-457200">
              <a:buClrTx/>
              <a:buFont typeface="Wingdings" pitchFamily="2" charset="2"/>
              <a:buChar char="v"/>
            </a:pPr>
            <a:r>
              <a:rPr lang="en-US" sz="2400" dirty="0">
                <a:latin typeface="Bookman Old Style" panose="02050604050505020204" pitchFamily="18" charset="0"/>
              </a:rPr>
              <a:t>The  team  has </a:t>
            </a:r>
            <a:r>
              <a:rPr lang="en-US" sz="2400" dirty="0">
                <a:solidFill>
                  <a:srgbClr val="FF0000"/>
                </a:solidFill>
                <a:latin typeface="Bookman Old Style" panose="02050604050505020204" pitchFamily="18" charset="0"/>
              </a:rPr>
              <a:t>discussions</a:t>
            </a:r>
            <a:r>
              <a:rPr lang="en-US" sz="2400" dirty="0">
                <a:latin typeface="Bookman Old Style" panose="02050604050505020204" pitchFamily="18" charset="0"/>
              </a:rPr>
              <a:t> with </a:t>
            </a:r>
            <a:endParaRPr lang="en-IN" sz="2400" dirty="0">
              <a:latin typeface="Bookman Old Style" panose="02050604050505020204" pitchFamily="18" charset="0"/>
            </a:endParaRPr>
          </a:p>
          <a:p>
            <a:pPr marL="863600" indent="-406400" algn="just">
              <a:buClrTx/>
              <a:buFont typeface="Wingdings" pitchFamily="2" charset="2"/>
              <a:buChar char="Ø"/>
              <a:tabLst>
                <a:tab pos="635000" algn="l"/>
              </a:tabLst>
            </a:pPr>
            <a:r>
              <a:rPr lang="en-US" sz="2400" dirty="0">
                <a:latin typeface="Bookman Old Style" panose="02050604050505020204" pitchFamily="18" charset="0"/>
              </a:rPr>
              <a:t>Head of the Institute/Dean/Heads of Department /Program and course coordinators </a:t>
            </a:r>
            <a:endParaRPr lang="en-IN" sz="2400" dirty="0">
              <a:latin typeface="Bookman Old Style" panose="02050604050505020204" pitchFamily="18" charset="0"/>
            </a:endParaRPr>
          </a:p>
          <a:p>
            <a:pPr marL="863600" indent="-406400" algn="just">
              <a:buClrTx/>
              <a:buFont typeface="Wingdings" pitchFamily="2" charset="2"/>
              <a:buChar char="Ø"/>
              <a:tabLst>
                <a:tab pos="635000" algn="l"/>
              </a:tabLst>
            </a:pPr>
            <a:r>
              <a:rPr lang="en-US" sz="2400" dirty="0">
                <a:latin typeface="Bookman Old Style" panose="02050604050505020204" pitchFamily="18" charset="0"/>
              </a:rPr>
              <a:t>Members of the management (to discuss how the program fits into the overall strategic    direction and focus of the Institution and management support for continued funding and development of the program)</a:t>
            </a:r>
            <a:endParaRPr lang="en-IN" sz="2400" dirty="0">
              <a:latin typeface="Bookman Old Style" panose="02050604050505020204" pitchFamily="18" charset="0"/>
            </a:endParaRPr>
          </a:p>
          <a:p>
            <a:pPr marL="863600" indent="-406400" algn="just">
              <a:buClrTx/>
              <a:buFont typeface="Wingdings" pitchFamily="2" charset="2"/>
              <a:buChar char="Ø"/>
              <a:tabLst>
                <a:tab pos="635000" algn="l"/>
              </a:tabLst>
            </a:pPr>
            <a:r>
              <a:rPr lang="en-US" sz="2400" dirty="0">
                <a:latin typeface="Bookman Old Style" panose="02050604050505020204" pitchFamily="18" charset="0"/>
              </a:rPr>
              <a:t>Faculty members</a:t>
            </a:r>
          </a:p>
          <a:p>
            <a:pPr marL="863600" indent="-406400" algn="just">
              <a:buClrTx/>
              <a:buFont typeface="Wingdings" pitchFamily="2" charset="2"/>
              <a:buChar char="Ø"/>
              <a:tabLst>
                <a:tab pos="635000" algn="l"/>
              </a:tabLst>
            </a:pPr>
            <a:r>
              <a:rPr lang="en-US" sz="2400" dirty="0">
                <a:latin typeface="Bookman Old Style" panose="02050604050505020204" pitchFamily="18" charset="0"/>
              </a:rPr>
              <a:t>Alumni </a:t>
            </a:r>
          </a:p>
          <a:p>
            <a:pPr marL="863600" indent="-406400" algn="just">
              <a:buClrTx/>
              <a:buFont typeface="Wingdings" pitchFamily="2" charset="2"/>
              <a:buChar char="Ø"/>
              <a:tabLst>
                <a:tab pos="635000" algn="l"/>
              </a:tabLst>
            </a:pPr>
            <a:r>
              <a:rPr lang="en-US" sz="2400" dirty="0">
                <a:latin typeface="Bookman Old Style" panose="02050604050505020204" pitchFamily="18" charset="0"/>
              </a:rPr>
              <a:t>Students</a:t>
            </a:r>
          </a:p>
          <a:p>
            <a:pPr marL="863600" indent="-406400" algn="just">
              <a:buClrTx/>
              <a:buFont typeface="Wingdings" pitchFamily="2" charset="2"/>
              <a:buChar char="Ø"/>
              <a:tabLst>
                <a:tab pos="635000" algn="l"/>
              </a:tabLst>
            </a:pPr>
            <a:r>
              <a:rPr lang="en-US" sz="2400" dirty="0">
                <a:latin typeface="Bookman Old Style" panose="02050604050505020204" pitchFamily="18" charset="0"/>
              </a:rPr>
              <a:t>Employers</a:t>
            </a:r>
          </a:p>
        </p:txBody>
      </p:sp>
      <p:sp>
        <p:nvSpPr>
          <p:cNvPr id="6" name="Title 1"/>
          <p:cNvSpPr>
            <a:spLocks noGrp="1"/>
          </p:cNvSpPr>
          <p:nvPr>
            <p:ph type="title"/>
          </p:nvPr>
        </p:nvSpPr>
        <p:spPr>
          <a:xfrm>
            <a:off x="12700" y="0"/>
            <a:ext cx="9131300" cy="609600"/>
          </a:xfrm>
        </p:spPr>
        <p:txBody>
          <a:bodyPr>
            <a:noAutofit/>
          </a:bodyPr>
          <a:lstStyle/>
          <a:p>
            <a:pPr eaLnBrk="0" hangingPunct="0"/>
            <a:r>
              <a:rPr lang="en-US" sz="4000" b="1" dirty="0">
                <a:latin typeface="Bookman Old Style" panose="02050604050505020204" pitchFamily="18" charset="0"/>
              </a:rPr>
              <a:t>NBA Visit </a:t>
            </a:r>
            <a:endParaRPr lang="en-GB" sz="4000" b="1" dirty="0">
              <a:latin typeface="Bookman Old Style" panose="02050604050505020204" pitchFamily="18" charset="0"/>
            </a:endParaRPr>
          </a:p>
        </p:txBody>
      </p:sp>
      <p:pic>
        <p:nvPicPr>
          <p:cNvPr id="4" name="Picture 3"/>
          <p:cNvPicPr>
            <a:picLocks noChangeAspect="1"/>
          </p:cNvPicPr>
          <p:nvPr/>
        </p:nvPicPr>
        <p:blipFill>
          <a:blip r:embed="rId2"/>
          <a:stretch>
            <a:fillRect/>
          </a:stretch>
        </p:blipFill>
        <p:spPr>
          <a:xfrm>
            <a:off x="7975600" y="6096001"/>
            <a:ext cx="1168400" cy="761999"/>
          </a:xfrm>
          <a:prstGeom prst="rect">
            <a:avLst/>
          </a:prstGeom>
        </p:spPr>
      </p:pic>
      <p:sp>
        <p:nvSpPr>
          <p:cNvPr id="5" name="Content Placeholder 4"/>
          <p:cNvSpPr txBox="1">
            <a:spLocks/>
          </p:cNvSpPr>
          <p:nvPr/>
        </p:nvSpPr>
        <p:spPr>
          <a:xfrm>
            <a:off x="7289800" y="6490855"/>
            <a:ext cx="787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7</a:t>
            </a:r>
            <a:endParaRPr lang="en-US" sz="2400" b="1" dirty="0">
              <a:latin typeface="Bookman Old Style" panose="02050604050505020204" pitchFamily="18" charset="0"/>
            </a:endParaRPr>
          </a:p>
        </p:txBody>
      </p:sp>
    </p:spTree>
    <p:extLst>
      <p:ext uri="{BB962C8B-B14F-4D97-AF65-F5344CB8AC3E}">
        <p14:creationId xmlns:p14="http://schemas.microsoft.com/office/powerpoint/2010/main" val="2354873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rmAutofit/>
          </a:bodyPr>
          <a:lstStyle/>
          <a:p>
            <a:pPr lvl="0" algn="just"/>
            <a:r>
              <a:rPr lang="en-US" sz="3600" b="1" dirty="0">
                <a:latin typeface="Bookman Old Style" panose="02050604050505020204" pitchFamily="18" charset="0"/>
                <a:ea typeface="Calibri" pitchFamily="34" charset="0"/>
                <a:cs typeface="Vrinda" pitchFamily="34" charset="0"/>
              </a:rPr>
              <a:t>Marks of SAR of UG (</a:t>
            </a:r>
            <a:r>
              <a:rPr lang="en-US" sz="3600" b="1" dirty="0" err="1">
                <a:latin typeface="Bookman Old Style" panose="02050604050505020204" pitchFamily="18" charset="0"/>
                <a:ea typeface="Calibri" pitchFamily="34" charset="0"/>
                <a:cs typeface="Vrinda" pitchFamily="34" charset="0"/>
              </a:rPr>
              <a:t>Engg</a:t>
            </a:r>
            <a:r>
              <a:rPr lang="en-US" sz="3600" b="1" dirty="0">
                <a:latin typeface="Bookman Old Style" panose="02050604050505020204" pitchFamily="18" charset="0"/>
                <a:ea typeface="Calibri" pitchFamily="34" charset="0"/>
                <a:cs typeface="Vrinda" pitchFamily="34" charset="0"/>
              </a:rPr>
              <a:t>.): Tier-I</a:t>
            </a:r>
            <a:endParaRPr lang="en-IN" sz="3600" dirty="0"/>
          </a:p>
        </p:txBody>
      </p:sp>
      <p:pic>
        <p:nvPicPr>
          <p:cNvPr id="5" name="Picture 4"/>
          <p:cNvPicPr>
            <a:picLocks noChangeAspect="1"/>
          </p:cNvPicPr>
          <p:nvPr/>
        </p:nvPicPr>
        <p:blipFill>
          <a:blip r:embed="rId2"/>
          <a:stretch>
            <a:fillRect/>
          </a:stretch>
        </p:blipFill>
        <p:spPr>
          <a:xfrm>
            <a:off x="7975600" y="6096001"/>
            <a:ext cx="1168400" cy="761999"/>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2565164160"/>
              </p:ext>
            </p:extLst>
          </p:nvPr>
        </p:nvGraphicFramePr>
        <p:xfrm>
          <a:off x="76200" y="766411"/>
          <a:ext cx="7924800" cy="5380707"/>
        </p:xfrm>
        <a:graphic>
          <a:graphicData uri="http://schemas.openxmlformats.org/drawingml/2006/table">
            <a:tbl>
              <a:tblPr/>
              <a:tblGrid>
                <a:gridCol w="16002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tblGrid>
              <a:tr h="533400">
                <a:tc>
                  <a:txBody>
                    <a:bodyPr/>
                    <a:lstStyle/>
                    <a:p>
                      <a:pPr marL="53975" marR="0" indent="0" algn="ctr" defTabSz="914400" rtl="0" eaLnBrk="1" fontAlgn="auto" latinLnBrk="0" hangingPunct="1">
                        <a:lnSpc>
                          <a:spcPct val="115000"/>
                        </a:lnSpc>
                        <a:spcBef>
                          <a:spcPts val="300"/>
                        </a:spcBef>
                        <a:spcAft>
                          <a:spcPts val="300"/>
                        </a:spcAft>
                        <a:buClrTx/>
                        <a:buSzTx/>
                        <a:buFontTx/>
                        <a:buNone/>
                        <a:tabLst/>
                        <a:defRPr/>
                      </a:pPr>
                      <a:r>
                        <a:rPr lang="en-IN" sz="1600" b="1" dirty="0">
                          <a:latin typeface="Bookman Old Style" panose="02050604050505020204" pitchFamily="18" charset="0"/>
                          <a:ea typeface="Times New Roman"/>
                          <a:cs typeface="Vrinda"/>
                        </a:rPr>
                        <a:t>Criteria</a:t>
                      </a:r>
                      <a:endParaRPr lang="en-IN" sz="1600" b="1" dirty="0">
                        <a:latin typeface="Bookman Old Style" panose="02050604050505020204" pitchFamily="18" charset="0"/>
                        <a:ea typeface="Calibri"/>
                        <a:cs typeface="Vrinda"/>
                      </a:endParaRPr>
                    </a:p>
                    <a:p>
                      <a:pPr marL="53975" algn="ctr">
                        <a:lnSpc>
                          <a:spcPct val="115000"/>
                        </a:lnSpc>
                        <a:spcBef>
                          <a:spcPts val="300"/>
                        </a:spcBef>
                        <a:spcAft>
                          <a:spcPts val="300"/>
                        </a:spcAft>
                      </a:pPr>
                      <a:r>
                        <a:rPr lang="en-IN" sz="1600" b="1" dirty="0">
                          <a:latin typeface="Bookman Old Style" panose="02050604050505020204" pitchFamily="18" charset="0"/>
                          <a:ea typeface="Times New Roman"/>
                          <a:cs typeface="Vrinda"/>
                        </a:rPr>
                        <a:t>No.</a:t>
                      </a:r>
                      <a:endParaRPr lang="en-IN" sz="16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53975" algn="ctr">
                        <a:lnSpc>
                          <a:spcPct val="115000"/>
                        </a:lnSpc>
                        <a:spcBef>
                          <a:spcPts val="300"/>
                        </a:spcBef>
                        <a:spcAft>
                          <a:spcPts val="300"/>
                        </a:spcAft>
                      </a:pPr>
                      <a:r>
                        <a:rPr lang="en-IN" sz="1600" b="1" dirty="0">
                          <a:latin typeface="Bookman Old Style" panose="02050604050505020204" pitchFamily="18" charset="0"/>
                          <a:ea typeface="Times New Roman"/>
                          <a:cs typeface="Vrinda"/>
                        </a:rPr>
                        <a:t>Name of the Criteria</a:t>
                      </a:r>
                    </a:p>
                    <a:p>
                      <a:pPr marL="53975" algn="ctr">
                        <a:lnSpc>
                          <a:spcPct val="115000"/>
                        </a:lnSpc>
                        <a:spcBef>
                          <a:spcPts val="300"/>
                        </a:spcBef>
                        <a:spcAft>
                          <a:spcPts val="300"/>
                        </a:spcAft>
                      </a:pPr>
                      <a:endParaRPr lang="en-IN" sz="16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b="1" kern="1200" dirty="0">
                          <a:solidFill>
                            <a:schemeClr val="tx1"/>
                          </a:solidFill>
                          <a:latin typeface="Bookman Old Style" panose="02050604050505020204" pitchFamily="18" charset="0"/>
                          <a:ea typeface="Times New Roman"/>
                          <a:cs typeface="Vrinda"/>
                        </a:rPr>
                        <a:t>Mark/Weightage</a:t>
                      </a:r>
                    </a:p>
                    <a:p>
                      <a:pPr algn="ctr">
                        <a:lnSpc>
                          <a:spcPct val="115000"/>
                        </a:lnSpc>
                        <a:spcAft>
                          <a:spcPts val="0"/>
                        </a:spcAft>
                      </a:pPr>
                      <a:endParaRPr lang="en-IN" sz="1600" b="1" dirty="0">
                        <a:latin typeface="Bookman Old Style" panose="02050604050505020204" pitchFamily="18" charset="0"/>
                        <a:ea typeface="Calibri"/>
                        <a:cs typeface="Vrinda"/>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451802">
                <a:tc>
                  <a:txBody>
                    <a:bodyPr/>
                    <a:lstStyle/>
                    <a:p>
                      <a:pPr marL="342900" lvl="0" indent="-342900" algn="ctr">
                        <a:lnSpc>
                          <a:spcPct val="115000"/>
                        </a:lnSpc>
                        <a:spcBef>
                          <a:spcPts val="300"/>
                        </a:spcBef>
                        <a:spcAft>
                          <a:spcPts val="300"/>
                        </a:spcAft>
                        <a:buFont typeface="+mj-lt"/>
                        <a:buNone/>
                      </a:pPr>
                      <a:r>
                        <a:rPr lang="en-US" sz="1600" b="1" dirty="0">
                          <a:latin typeface="Bookman Old Style" panose="02050604050505020204" pitchFamily="18" charset="0"/>
                          <a:ea typeface="Times New Roman"/>
                          <a:cs typeface="Vrinda"/>
                        </a:rPr>
                        <a:t>1.</a:t>
                      </a:r>
                      <a:endParaRPr lang="en-IN" sz="16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just" defTabSz="914400" rtl="0" eaLnBrk="1" latinLnBrk="0" hangingPunct="1">
                        <a:lnSpc>
                          <a:spcPct val="200000"/>
                        </a:lnSpc>
                        <a:spcBef>
                          <a:spcPts val="0"/>
                        </a:spcBef>
                        <a:spcAft>
                          <a:spcPts val="0"/>
                        </a:spcAft>
                      </a:pPr>
                      <a:r>
                        <a:rPr lang="en-US" sz="1600" b="1" kern="1200" dirty="0">
                          <a:solidFill>
                            <a:schemeClr val="tx1"/>
                          </a:solidFill>
                          <a:latin typeface="Bookman Old Style" panose="02050604050505020204" pitchFamily="18" charset="0"/>
                          <a:ea typeface="Times New Roman"/>
                          <a:cs typeface="Vrinda"/>
                        </a:rPr>
                        <a:t>Outcome-Based Curriculum </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lnSpc>
                          <a:spcPct val="200000"/>
                        </a:lnSpc>
                        <a:spcBef>
                          <a:spcPts val="0"/>
                        </a:spcBef>
                        <a:spcAft>
                          <a:spcPts val="0"/>
                        </a:spcAft>
                      </a:pPr>
                      <a:r>
                        <a:rPr lang="en-US" sz="1600" b="1" kern="1200" dirty="0">
                          <a:solidFill>
                            <a:schemeClr val="tx1"/>
                          </a:solidFill>
                          <a:latin typeface="Bookman Old Style" panose="02050604050505020204" pitchFamily="18" charset="0"/>
                          <a:ea typeface="Times New Roman"/>
                          <a:cs typeface="Vrinda"/>
                        </a:rPr>
                        <a:t>120</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2"/>
                  </a:ext>
                </a:extLst>
              </a:tr>
              <a:tr h="488521">
                <a:tc>
                  <a:txBody>
                    <a:bodyPr/>
                    <a:lstStyle/>
                    <a:p>
                      <a:pPr marL="342900" lvl="0" indent="-342900" algn="ctr">
                        <a:lnSpc>
                          <a:spcPct val="115000"/>
                        </a:lnSpc>
                        <a:spcBef>
                          <a:spcPts val="300"/>
                        </a:spcBef>
                        <a:spcAft>
                          <a:spcPts val="300"/>
                        </a:spcAft>
                        <a:buFont typeface="+mj-lt"/>
                        <a:buNone/>
                      </a:pPr>
                      <a:r>
                        <a:rPr lang="en-US" sz="1600" b="1" dirty="0">
                          <a:latin typeface="Bookman Old Style" panose="02050604050505020204" pitchFamily="18" charset="0"/>
                          <a:ea typeface="Times New Roman"/>
                          <a:cs typeface="Vrinda"/>
                        </a:rPr>
                        <a:t>2.</a:t>
                      </a:r>
                      <a:endParaRPr lang="en-IN" sz="16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nSpc>
                          <a:spcPct val="200000"/>
                        </a:lnSpc>
                        <a:spcBef>
                          <a:spcPts val="0"/>
                        </a:spcBef>
                        <a:spcAft>
                          <a:spcPts val="0"/>
                        </a:spcAft>
                      </a:pPr>
                      <a:r>
                        <a:rPr lang="en-US" sz="1600" b="1" kern="1200" dirty="0">
                          <a:solidFill>
                            <a:schemeClr val="tx1"/>
                          </a:solidFill>
                          <a:latin typeface="Bookman Old Style" panose="02050604050505020204" pitchFamily="18" charset="0"/>
                          <a:ea typeface="Times New Roman"/>
                          <a:cs typeface="Vrinda"/>
                        </a:rPr>
                        <a:t>Outcome-Based Teaching Learning</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lnSpc>
                          <a:spcPct val="200000"/>
                        </a:lnSpc>
                        <a:spcBef>
                          <a:spcPts val="0"/>
                        </a:spcBef>
                        <a:spcAft>
                          <a:spcPts val="0"/>
                        </a:spcAft>
                      </a:pPr>
                      <a:r>
                        <a:rPr lang="en-US" sz="1600" b="1" kern="1200">
                          <a:solidFill>
                            <a:schemeClr val="tx1"/>
                          </a:solidFill>
                          <a:latin typeface="Bookman Old Style" panose="02050604050505020204" pitchFamily="18" charset="0"/>
                          <a:ea typeface="Times New Roman"/>
                          <a:cs typeface="Vrinda"/>
                        </a:rPr>
                        <a:t>120</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3"/>
                  </a:ext>
                </a:extLst>
              </a:tr>
              <a:tr h="500428">
                <a:tc>
                  <a:txBody>
                    <a:bodyPr/>
                    <a:lstStyle/>
                    <a:p>
                      <a:pPr marL="342900" lvl="0" indent="-342900" algn="ctr">
                        <a:lnSpc>
                          <a:spcPct val="115000"/>
                        </a:lnSpc>
                        <a:spcBef>
                          <a:spcPts val="300"/>
                        </a:spcBef>
                        <a:spcAft>
                          <a:spcPts val="300"/>
                        </a:spcAft>
                        <a:buFont typeface="+mj-lt"/>
                        <a:buNone/>
                      </a:pPr>
                      <a:r>
                        <a:rPr lang="en-US" sz="1600" b="1" dirty="0">
                          <a:latin typeface="Bookman Old Style" panose="02050604050505020204" pitchFamily="18" charset="0"/>
                          <a:ea typeface="Times New Roman"/>
                          <a:cs typeface="Vrinda"/>
                        </a:rPr>
                        <a:t>3.</a:t>
                      </a:r>
                      <a:endParaRPr lang="en-IN" sz="16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nSpc>
                          <a:spcPct val="200000"/>
                        </a:lnSpc>
                        <a:spcBef>
                          <a:spcPts val="0"/>
                        </a:spcBef>
                        <a:spcAft>
                          <a:spcPts val="0"/>
                        </a:spcAft>
                      </a:pPr>
                      <a:r>
                        <a:rPr lang="en-US" sz="1600" b="1" kern="1200" dirty="0">
                          <a:solidFill>
                            <a:schemeClr val="tx1"/>
                          </a:solidFill>
                          <a:latin typeface="Bookman Old Style" panose="02050604050505020204" pitchFamily="18" charset="0"/>
                          <a:ea typeface="Times New Roman"/>
                          <a:cs typeface="Vrinda"/>
                        </a:rPr>
                        <a:t>Outcome-Based Assessment</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lnSpc>
                          <a:spcPct val="200000"/>
                        </a:lnSpc>
                        <a:spcBef>
                          <a:spcPts val="0"/>
                        </a:spcBef>
                        <a:spcAft>
                          <a:spcPts val="0"/>
                        </a:spcAft>
                      </a:pPr>
                      <a:r>
                        <a:rPr lang="en-US" sz="1600" b="1" kern="1200" dirty="0">
                          <a:solidFill>
                            <a:schemeClr val="tx1"/>
                          </a:solidFill>
                          <a:latin typeface="Bookman Old Style" panose="02050604050505020204" pitchFamily="18" charset="0"/>
                          <a:ea typeface="Times New Roman"/>
                          <a:cs typeface="Vrinda"/>
                        </a:rPr>
                        <a:t>120</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4"/>
                  </a:ext>
                </a:extLst>
              </a:tr>
              <a:tr h="500428">
                <a:tc>
                  <a:txBody>
                    <a:bodyPr/>
                    <a:lstStyle/>
                    <a:p>
                      <a:pPr marL="342900" lvl="0" indent="-342900" algn="ctr">
                        <a:lnSpc>
                          <a:spcPct val="115000"/>
                        </a:lnSpc>
                        <a:spcBef>
                          <a:spcPts val="300"/>
                        </a:spcBef>
                        <a:spcAft>
                          <a:spcPts val="300"/>
                        </a:spcAft>
                        <a:buFont typeface="+mj-lt"/>
                        <a:buNone/>
                      </a:pPr>
                      <a:r>
                        <a:rPr lang="en-US" sz="1600" b="1" dirty="0">
                          <a:latin typeface="Bookman Old Style" panose="02050604050505020204" pitchFamily="18" charset="0"/>
                          <a:ea typeface="Times New Roman"/>
                          <a:cs typeface="Vrinda"/>
                        </a:rPr>
                        <a:t>4.</a:t>
                      </a:r>
                      <a:endParaRPr lang="en-IN" sz="16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nSpc>
                          <a:spcPct val="200000"/>
                        </a:lnSpc>
                        <a:spcBef>
                          <a:spcPts val="0"/>
                        </a:spcBef>
                        <a:spcAft>
                          <a:spcPts val="0"/>
                        </a:spcAft>
                      </a:pPr>
                      <a:r>
                        <a:rPr lang="en-US" sz="1600" b="1" kern="1200" dirty="0">
                          <a:solidFill>
                            <a:schemeClr val="tx1"/>
                          </a:solidFill>
                          <a:latin typeface="Bookman Old Style" panose="02050604050505020204" pitchFamily="18" charset="0"/>
                          <a:ea typeface="Times New Roman"/>
                          <a:cs typeface="Vrinda"/>
                        </a:rPr>
                        <a:t>Students’ Performance</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lnSpc>
                          <a:spcPct val="200000"/>
                        </a:lnSpc>
                        <a:spcBef>
                          <a:spcPts val="0"/>
                        </a:spcBef>
                        <a:spcAft>
                          <a:spcPts val="0"/>
                        </a:spcAft>
                      </a:pPr>
                      <a:r>
                        <a:rPr lang="en-US" sz="1600" b="1" kern="1200">
                          <a:solidFill>
                            <a:schemeClr val="tx1"/>
                          </a:solidFill>
                          <a:latin typeface="Bookman Old Style" panose="02050604050505020204" pitchFamily="18" charset="0"/>
                          <a:ea typeface="Times New Roman"/>
                          <a:cs typeface="Vrinda"/>
                        </a:rPr>
                        <a:t>120</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5"/>
                  </a:ext>
                </a:extLst>
              </a:tr>
              <a:tr h="500428">
                <a:tc>
                  <a:txBody>
                    <a:bodyPr/>
                    <a:lstStyle/>
                    <a:p>
                      <a:pPr marL="342900" lvl="0" indent="-342900" algn="ctr">
                        <a:lnSpc>
                          <a:spcPct val="115000"/>
                        </a:lnSpc>
                        <a:spcBef>
                          <a:spcPts val="300"/>
                        </a:spcBef>
                        <a:spcAft>
                          <a:spcPts val="300"/>
                        </a:spcAft>
                        <a:buFont typeface="+mj-lt"/>
                        <a:buNone/>
                      </a:pPr>
                      <a:r>
                        <a:rPr lang="en-US" sz="1600" b="1" dirty="0">
                          <a:latin typeface="Bookman Old Style" panose="02050604050505020204" pitchFamily="18" charset="0"/>
                          <a:ea typeface="Times New Roman"/>
                          <a:cs typeface="Vrinda"/>
                        </a:rPr>
                        <a:t>5.</a:t>
                      </a:r>
                      <a:endParaRPr lang="en-IN" sz="16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nSpc>
                          <a:spcPct val="200000"/>
                        </a:lnSpc>
                        <a:spcBef>
                          <a:spcPts val="0"/>
                        </a:spcBef>
                        <a:spcAft>
                          <a:spcPts val="0"/>
                        </a:spcAft>
                      </a:pPr>
                      <a:r>
                        <a:rPr lang="en-US" sz="1600" b="1" kern="1200" dirty="0">
                          <a:solidFill>
                            <a:schemeClr val="tx1"/>
                          </a:solidFill>
                          <a:latin typeface="Bookman Old Style" panose="02050604050505020204" pitchFamily="18" charset="0"/>
                          <a:ea typeface="Times New Roman"/>
                          <a:cs typeface="Vrinda"/>
                        </a:rPr>
                        <a:t>Faculty Information</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lnSpc>
                          <a:spcPct val="200000"/>
                        </a:lnSpc>
                        <a:spcBef>
                          <a:spcPts val="0"/>
                        </a:spcBef>
                        <a:spcAft>
                          <a:spcPts val="0"/>
                        </a:spcAft>
                      </a:pPr>
                      <a:r>
                        <a:rPr lang="en-US" sz="1600" b="1" kern="1200" dirty="0">
                          <a:solidFill>
                            <a:schemeClr val="tx1"/>
                          </a:solidFill>
                          <a:latin typeface="Bookman Old Style" panose="02050604050505020204" pitchFamily="18" charset="0"/>
                          <a:ea typeface="Times New Roman"/>
                          <a:cs typeface="Vrinda"/>
                        </a:rPr>
                        <a:t>100</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6"/>
                  </a:ext>
                </a:extLst>
              </a:tr>
              <a:tr h="500428">
                <a:tc>
                  <a:txBody>
                    <a:bodyPr/>
                    <a:lstStyle/>
                    <a:p>
                      <a:pPr marL="342900" lvl="0" indent="-342900" algn="ctr">
                        <a:lnSpc>
                          <a:spcPct val="115000"/>
                        </a:lnSpc>
                        <a:spcBef>
                          <a:spcPts val="300"/>
                        </a:spcBef>
                        <a:spcAft>
                          <a:spcPts val="300"/>
                        </a:spcAft>
                        <a:buFont typeface="+mj-lt"/>
                        <a:buNone/>
                      </a:pPr>
                      <a:r>
                        <a:rPr lang="en-US" sz="1600" b="1" dirty="0">
                          <a:latin typeface="Bookman Old Style" panose="02050604050505020204" pitchFamily="18" charset="0"/>
                          <a:ea typeface="Times New Roman"/>
                          <a:cs typeface="Vrinda"/>
                        </a:rPr>
                        <a:t>6.</a:t>
                      </a:r>
                      <a:endParaRPr lang="en-IN" sz="16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nSpc>
                          <a:spcPct val="200000"/>
                        </a:lnSpc>
                        <a:spcBef>
                          <a:spcPts val="0"/>
                        </a:spcBef>
                        <a:spcAft>
                          <a:spcPts val="0"/>
                        </a:spcAft>
                      </a:pPr>
                      <a:r>
                        <a:rPr lang="en-US" sz="1600" b="1" kern="1200" dirty="0">
                          <a:solidFill>
                            <a:schemeClr val="tx1"/>
                          </a:solidFill>
                          <a:latin typeface="Bookman Old Style" panose="02050604050505020204" pitchFamily="18" charset="0"/>
                          <a:ea typeface="Times New Roman"/>
                          <a:cs typeface="Vrinda"/>
                        </a:rPr>
                        <a:t>Faculty Contributions</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lnSpc>
                          <a:spcPct val="200000"/>
                        </a:lnSpc>
                        <a:spcBef>
                          <a:spcPts val="0"/>
                        </a:spcBef>
                        <a:spcAft>
                          <a:spcPts val="0"/>
                        </a:spcAft>
                      </a:pPr>
                      <a:r>
                        <a:rPr lang="en-US" sz="1600" b="1" kern="1200" dirty="0">
                          <a:solidFill>
                            <a:schemeClr val="tx1"/>
                          </a:solidFill>
                          <a:latin typeface="Bookman Old Style" panose="02050604050505020204" pitchFamily="18" charset="0"/>
                          <a:ea typeface="Times New Roman"/>
                          <a:cs typeface="Vrinda"/>
                        </a:rPr>
                        <a:t>120</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7"/>
                  </a:ext>
                </a:extLst>
              </a:tr>
              <a:tr h="500428">
                <a:tc>
                  <a:txBody>
                    <a:bodyPr/>
                    <a:lstStyle/>
                    <a:p>
                      <a:pPr marL="342900" lvl="0" indent="-342900" algn="ctr">
                        <a:lnSpc>
                          <a:spcPct val="115000"/>
                        </a:lnSpc>
                        <a:spcBef>
                          <a:spcPts val="300"/>
                        </a:spcBef>
                        <a:spcAft>
                          <a:spcPts val="300"/>
                        </a:spcAft>
                        <a:buFont typeface="+mj-lt"/>
                        <a:buNone/>
                      </a:pPr>
                      <a:r>
                        <a:rPr lang="en-US" sz="1600" b="1" dirty="0">
                          <a:latin typeface="Bookman Old Style" panose="02050604050505020204" pitchFamily="18" charset="0"/>
                          <a:ea typeface="Times New Roman"/>
                          <a:cs typeface="Vrinda"/>
                        </a:rPr>
                        <a:t>7.</a:t>
                      </a:r>
                      <a:endParaRPr lang="en-IN" sz="16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nSpc>
                          <a:spcPct val="200000"/>
                        </a:lnSpc>
                        <a:spcBef>
                          <a:spcPts val="0"/>
                        </a:spcBef>
                        <a:spcAft>
                          <a:spcPts val="0"/>
                        </a:spcAft>
                      </a:pPr>
                      <a:r>
                        <a:rPr lang="en-US" sz="1600" b="1" kern="1200" dirty="0">
                          <a:solidFill>
                            <a:schemeClr val="tx1"/>
                          </a:solidFill>
                          <a:latin typeface="Bookman Old Style" panose="02050604050505020204" pitchFamily="18" charset="0"/>
                          <a:ea typeface="Times New Roman"/>
                          <a:cs typeface="Vrinda"/>
                        </a:rPr>
                        <a:t>Facilities and Technical Support</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lnSpc>
                          <a:spcPct val="200000"/>
                        </a:lnSpc>
                        <a:spcBef>
                          <a:spcPts val="0"/>
                        </a:spcBef>
                        <a:spcAft>
                          <a:spcPts val="0"/>
                        </a:spcAft>
                      </a:pPr>
                      <a:r>
                        <a:rPr lang="en-US" sz="1600" b="1" kern="1200" dirty="0">
                          <a:solidFill>
                            <a:schemeClr val="tx1"/>
                          </a:solidFill>
                          <a:latin typeface="Bookman Old Style" panose="02050604050505020204" pitchFamily="18" charset="0"/>
                          <a:ea typeface="Times New Roman"/>
                          <a:cs typeface="Vrinda"/>
                        </a:rPr>
                        <a:t>100</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8"/>
                  </a:ext>
                </a:extLst>
              </a:tr>
              <a:tr h="500428">
                <a:tc>
                  <a:txBody>
                    <a:bodyPr/>
                    <a:lstStyle/>
                    <a:p>
                      <a:pPr marL="342900" lvl="0" indent="-342900" algn="ctr">
                        <a:lnSpc>
                          <a:spcPct val="115000"/>
                        </a:lnSpc>
                        <a:spcBef>
                          <a:spcPts val="300"/>
                        </a:spcBef>
                        <a:spcAft>
                          <a:spcPts val="300"/>
                        </a:spcAft>
                        <a:buFont typeface="+mj-lt"/>
                        <a:buNone/>
                      </a:pPr>
                      <a:r>
                        <a:rPr lang="en-US" sz="1600" b="1" dirty="0">
                          <a:latin typeface="Bookman Old Style" panose="02050604050505020204" pitchFamily="18" charset="0"/>
                          <a:ea typeface="Times New Roman"/>
                          <a:cs typeface="Vrinda"/>
                        </a:rPr>
                        <a:t>8.</a:t>
                      </a:r>
                      <a:endParaRPr lang="en-IN" sz="16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nSpc>
                          <a:spcPct val="200000"/>
                        </a:lnSpc>
                        <a:spcBef>
                          <a:spcPts val="0"/>
                        </a:spcBef>
                        <a:spcAft>
                          <a:spcPts val="0"/>
                        </a:spcAft>
                      </a:pPr>
                      <a:r>
                        <a:rPr lang="en-US" sz="1600" b="1" kern="1200" dirty="0">
                          <a:solidFill>
                            <a:schemeClr val="tx1"/>
                          </a:solidFill>
                          <a:latin typeface="Bookman Old Style" panose="02050604050505020204" pitchFamily="18" charset="0"/>
                          <a:ea typeface="Times New Roman"/>
                          <a:cs typeface="Vrinda"/>
                        </a:rPr>
                        <a:t>Continuous Improvement</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lnSpc>
                          <a:spcPct val="200000"/>
                        </a:lnSpc>
                        <a:spcBef>
                          <a:spcPts val="0"/>
                        </a:spcBef>
                        <a:spcAft>
                          <a:spcPts val="0"/>
                        </a:spcAft>
                      </a:pPr>
                      <a:r>
                        <a:rPr lang="en-US" sz="1600" b="1" kern="1200" dirty="0">
                          <a:solidFill>
                            <a:schemeClr val="tx1"/>
                          </a:solidFill>
                          <a:latin typeface="Bookman Old Style" panose="02050604050505020204" pitchFamily="18" charset="0"/>
                          <a:ea typeface="Times New Roman"/>
                          <a:cs typeface="Vrinda"/>
                        </a:rPr>
                        <a:t>80</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9"/>
                  </a:ext>
                </a:extLst>
              </a:tr>
              <a:tr h="500428">
                <a:tc>
                  <a:txBody>
                    <a:bodyPr/>
                    <a:lstStyle/>
                    <a:p>
                      <a:pPr marL="342900" lvl="0" indent="-342900" algn="ctr">
                        <a:lnSpc>
                          <a:spcPct val="115000"/>
                        </a:lnSpc>
                        <a:spcBef>
                          <a:spcPts val="300"/>
                        </a:spcBef>
                        <a:spcAft>
                          <a:spcPts val="300"/>
                        </a:spcAft>
                        <a:buFont typeface="+mj-lt"/>
                        <a:buNone/>
                      </a:pPr>
                      <a:r>
                        <a:rPr lang="en-US" sz="1600" b="1" dirty="0">
                          <a:latin typeface="Bookman Old Style" panose="02050604050505020204" pitchFamily="18" charset="0"/>
                          <a:ea typeface="Times New Roman"/>
                          <a:cs typeface="Vrinda"/>
                        </a:rPr>
                        <a:t>9.</a:t>
                      </a:r>
                      <a:endParaRPr lang="en-IN" sz="16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just">
                        <a:lnSpc>
                          <a:spcPct val="200000"/>
                        </a:lnSpc>
                        <a:spcBef>
                          <a:spcPts val="0"/>
                        </a:spcBef>
                        <a:spcAft>
                          <a:spcPts val="0"/>
                        </a:spcAft>
                      </a:pPr>
                      <a:r>
                        <a:rPr lang="en-US" sz="1600" b="1" kern="1200" dirty="0">
                          <a:solidFill>
                            <a:schemeClr val="tx1"/>
                          </a:solidFill>
                          <a:latin typeface="Bookman Old Style" panose="02050604050505020204" pitchFamily="18" charset="0"/>
                          <a:ea typeface="Times New Roman"/>
                          <a:cs typeface="Vrinda"/>
                        </a:rPr>
                        <a:t>Student Support and Governance </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lnSpc>
                          <a:spcPct val="200000"/>
                        </a:lnSpc>
                        <a:spcBef>
                          <a:spcPts val="0"/>
                        </a:spcBef>
                        <a:spcAft>
                          <a:spcPts val="0"/>
                        </a:spcAft>
                      </a:pPr>
                      <a:r>
                        <a:rPr lang="en-US" sz="1600" b="1" kern="1200" dirty="0">
                          <a:solidFill>
                            <a:schemeClr val="tx1"/>
                          </a:solidFill>
                          <a:latin typeface="Bookman Old Style" panose="02050604050505020204" pitchFamily="18" charset="0"/>
                          <a:ea typeface="Times New Roman"/>
                          <a:cs typeface="Vrinda"/>
                        </a:rPr>
                        <a:t>120</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10"/>
                  </a:ext>
                </a:extLst>
              </a:tr>
              <a:tr h="255211">
                <a:tc gridSpan="2">
                  <a:txBody>
                    <a:bodyPr/>
                    <a:lstStyle/>
                    <a:p>
                      <a:pPr marL="53975" algn="ctr">
                        <a:lnSpc>
                          <a:spcPct val="115000"/>
                        </a:lnSpc>
                        <a:spcBef>
                          <a:spcPts val="300"/>
                        </a:spcBef>
                        <a:spcAft>
                          <a:spcPts val="300"/>
                        </a:spcAft>
                      </a:pPr>
                      <a:r>
                        <a:rPr lang="en-IN" sz="1600" b="1" dirty="0">
                          <a:latin typeface="Bookman Old Style" panose="02050604050505020204" pitchFamily="18" charset="0"/>
                          <a:ea typeface="Times New Roman"/>
                          <a:cs typeface="Vrinda"/>
                        </a:rPr>
                        <a:t>TOTAL</a:t>
                      </a:r>
                      <a:endParaRPr lang="en-IN" sz="16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tx2">
                        <a:lumMod val="20000"/>
                        <a:lumOff val="80000"/>
                      </a:schemeClr>
                    </a:solidFill>
                  </a:tcPr>
                </a:tc>
                <a:tc hMerge="1">
                  <a:txBody>
                    <a:bodyPr/>
                    <a:lstStyle/>
                    <a:p>
                      <a:endParaRPr lang="en-IN"/>
                    </a:p>
                  </a:txBody>
                  <a:tcPr/>
                </a:tc>
                <a:tc>
                  <a:txBody>
                    <a:bodyPr/>
                    <a:lstStyle/>
                    <a:p>
                      <a:pPr marL="99060" algn="ctr">
                        <a:lnSpc>
                          <a:spcPct val="150000"/>
                        </a:lnSpc>
                        <a:spcBef>
                          <a:spcPts val="600"/>
                        </a:spcBef>
                        <a:spcAft>
                          <a:spcPts val="0"/>
                        </a:spcAft>
                      </a:pPr>
                      <a:r>
                        <a:rPr lang="en-IN" sz="1600" b="1" dirty="0">
                          <a:solidFill>
                            <a:srgbClr val="000000"/>
                          </a:solidFill>
                          <a:latin typeface="Bookman Old Style" panose="02050604050505020204" pitchFamily="18" charset="0"/>
                          <a:ea typeface="Times New Roman"/>
                          <a:cs typeface="Vrinda"/>
                        </a:rPr>
                        <a:t>1000</a:t>
                      </a:r>
                      <a:endParaRPr lang="en-IN" sz="1600" b="1" dirty="0">
                        <a:latin typeface="Bookman Old Style" panose="02050604050505020204" pitchFamily="18" charset="0"/>
                        <a:ea typeface="Calibri"/>
                        <a:cs typeface="Vrinda"/>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12"/>
                  </a:ext>
                </a:extLst>
              </a:tr>
            </a:tbl>
          </a:graphicData>
        </a:graphic>
      </p:graphicFrame>
      <p:sp>
        <p:nvSpPr>
          <p:cNvPr id="6" name="Content Placeholder 4"/>
          <p:cNvSpPr txBox="1">
            <a:spLocks/>
          </p:cNvSpPr>
          <p:nvPr/>
        </p:nvSpPr>
        <p:spPr>
          <a:xfrm>
            <a:off x="7289800" y="6490855"/>
            <a:ext cx="787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8</a:t>
            </a:r>
            <a:endParaRPr lang="en-US" sz="2400" b="1" dirty="0">
              <a:latin typeface="Bookman Old Style" panose="020506040505050202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8686800" cy="714380"/>
          </a:xfrm>
        </p:spPr>
        <p:txBody>
          <a:bodyPr>
            <a:normAutofit/>
          </a:bodyPr>
          <a:lstStyle/>
          <a:p>
            <a:r>
              <a:rPr lang="en-US" sz="3600" b="1" dirty="0">
                <a:latin typeface="Bookman Old Style" panose="02050604050505020204" pitchFamily="18" charset="0"/>
              </a:rPr>
              <a:t>Tier – I Grades</a:t>
            </a:r>
          </a:p>
        </p:txBody>
      </p:sp>
      <p:graphicFrame>
        <p:nvGraphicFramePr>
          <p:cNvPr id="5" name="Table 4"/>
          <p:cNvGraphicFramePr>
            <a:graphicFrameLocks noGrp="1"/>
          </p:cNvGraphicFramePr>
          <p:nvPr>
            <p:extLst>
              <p:ext uri="{D42A27DB-BD31-4B8C-83A1-F6EECF244321}">
                <p14:modId xmlns:p14="http://schemas.microsoft.com/office/powerpoint/2010/main" val="3022866390"/>
              </p:ext>
            </p:extLst>
          </p:nvPr>
        </p:nvGraphicFramePr>
        <p:xfrm>
          <a:off x="1093990" y="990600"/>
          <a:ext cx="6195810" cy="4476750"/>
        </p:xfrm>
        <a:graphic>
          <a:graphicData uri="http://schemas.openxmlformats.org/drawingml/2006/table">
            <a:tbl>
              <a:tblPr firstRow="1" bandRow="1">
                <a:tableStyleId>{2D5ABB26-0587-4C30-8999-92F81FD0307C}</a:tableStyleId>
              </a:tblPr>
              <a:tblGrid>
                <a:gridCol w="3249410">
                  <a:extLst>
                    <a:ext uri="{9D8B030D-6E8A-4147-A177-3AD203B41FA5}">
                      <a16:colId xmlns:a16="http://schemas.microsoft.com/office/drawing/2014/main" val="20000"/>
                    </a:ext>
                  </a:extLst>
                </a:gridCol>
                <a:gridCol w="2946400">
                  <a:extLst>
                    <a:ext uri="{9D8B030D-6E8A-4147-A177-3AD203B41FA5}">
                      <a16:colId xmlns:a16="http://schemas.microsoft.com/office/drawing/2014/main" val="20001"/>
                    </a:ext>
                  </a:extLst>
                </a:gridCol>
              </a:tblGrid>
              <a:tr h="895350">
                <a:tc>
                  <a:txBody>
                    <a:bodyPr/>
                    <a:lstStyle/>
                    <a:p>
                      <a:pPr marL="0" indent="0" algn="l">
                        <a:buFont typeface="Wingdings" pitchFamily="2" charset="2"/>
                        <a:buNone/>
                      </a:pPr>
                      <a:r>
                        <a:rPr lang="en-IN" sz="2400" b="1" kern="1200" spc="-5" dirty="0">
                          <a:solidFill>
                            <a:srgbClr val="4D3A2F"/>
                          </a:solidFill>
                          <a:latin typeface="Bookman Old Style" pitchFamily="18" charset="0"/>
                          <a:ea typeface="+mn-ea"/>
                          <a:cs typeface="Franklin Gothic Book"/>
                        </a:rPr>
                        <a:t>% of Marks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IN" sz="2400" b="1" kern="1200" spc="-5" dirty="0">
                          <a:solidFill>
                            <a:srgbClr val="4D3A2F"/>
                          </a:solidFill>
                          <a:latin typeface="Bookman Old Style" pitchFamily="18" charset="0"/>
                          <a:ea typeface="+mn-ea"/>
                          <a:cs typeface="Franklin Gothic Book"/>
                        </a:rPr>
                        <a:t>Grade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895350">
                <a:tc>
                  <a:txBody>
                    <a:bodyPr/>
                    <a:lstStyle/>
                    <a:p>
                      <a:pPr marL="342900" indent="-342900" algn="l">
                        <a:buFont typeface="Wingdings" pitchFamily="2" charset="2"/>
                        <a:buChar char="v"/>
                      </a:pPr>
                      <a:r>
                        <a:rPr lang="en-IN" sz="2400" spc="-5" dirty="0">
                          <a:solidFill>
                            <a:srgbClr val="4D3A2F"/>
                          </a:solidFill>
                          <a:latin typeface="Bookman Old Style" pitchFamily="18" charset="0"/>
                          <a:cs typeface="Franklin Gothic Book"/>
                        </a:rPr>
                        <a:t>≈75% </a:t>
                      </a:r>
                      <a:r>
                        <a:rPr lang="en-IN" sz="2400" dirty="0">
                          <a:solidFill>
                            <a:srgbClr val="4D3A2F"/>
                          </a:solidFill>
                          <a:latin typeface="Bookman Old Style" pitchFamily="18" charset="0"/>
                          <a:cs typeface="Franklin Gothic Book"/>
                        </a:rPr>
                        <a:t>&amp; </a:t>
                      </a:r>
                      <a:r>
                        <a:rPr lang="en-IN" sz="2400" spc="-25" dirty="0">
                          <a:solidFill>
                            <a:srgbClr val="4D3A2F"/>
                          </a:solidFill>
                          <a:latin typeface="Bookman Old Style" pitchFamily="18" charset="0"/>
                          <a:cs typeface="Franklin Gothic Book"/>
                        </a:rPr>
                        <a:t>Above</a:t>
                      </a:r>
                      <a:r>
                        <a:rPr lang="en-IN" sz="2400" spc="300" dirty="0">
                          <a:solidFill>
                            <a:srgbClr val="4D3A2F"/>
                          </a:solidFill>
                          <a:latin typeface="Bookman Old Style" pitchFamily="18" charset="0"/>
                          <a:cs typeface="Franklin Gothic Book"/>
                        </a:rPr>
                        <a:t> </a:t>
                      </a:r>
                      <a:endParaRPr lang="en-IN" dirty="0">
                        <a:latin typeface="Bookman Old Style"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IN" sz="2400" b="1" dirty="0">
                          <a:solidFill>
                            <a:srgbClr val="4D3A2F"/>
                          </a:solidFill>
                          <a:latin typeface="Bookman Old Style" pitchFamily="18" charset="0"/>
                          <a:cs typeface="Franklin Gothic Book"/>
                        </a:rPr>
                        <a:t>‘Y’</a:t>
                      </a:r>
                      <a:endParaRPr lang="en-IN" b="1" dirty="0">
                        <a:latin typeface="Bookman Old Style"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895350">
                <a:tc>
                  <a:txBody>
                    <a:bodyPr/>
                    <a:lstStyle/>
                    <a:p>
                      <a:pPr marL="342900" indent="-342900" algn="l">
                        <a:buFont typeface="Wingdings" pitchFamily="2" charset="2"/>
                        <a:buChar char="v"/>
                      </a:pPr>
                      <a:r>
                        <a:rPr lang="en-IN" sz="2400" dirty="0">
                          <a:solidFill>
                            <a:srgbClr val="4D3A2F"/>
                          </a:solidFill>
                          <a:latin typeface="Bookman Old Style" pitchFamily="18" charset="0"/>
                          <a:cs typeface="Franklin Gothic Book"/>
                        </a:rPr>
                        <a:t>≈ 60%</a:t>
                      </a:r>
                      <a:r>
                        <a:rPr lang="en-IN" sz="2400" spc="-30" dirty="0">
                          <a:solidFill>
                            <a:srgbClr val="4D3A2F"/>
                          </a:solidFill>
                          <a:latin typeface="Bookman Old Style" pitchFamily="18" charset="0"/>
                          <a:cs typeface="Franklin Gothic Book"/>
                        </a:rPr>
                        <a:t> </a:t>
                      </a:r>
                      <a:r>
                        <a:rPr lang="en-IN" sz="2400" dirty="0">
                          <a:solidFill>
                            <a:srgbClr val="4D3A2F"/>
                          </a:solidFill>
                          <a:latin typeface="Bookman Old Style" pitchFamily="18" charset="0"/>
                          <a:cs typeface="Franklin Gothic Book"/>
                        </a:rPr>
                        <a:t>and</a:t>
                      </a:r>
                      <a:r>
                        <a:rPr lang="en-IN" sz="2400" spc="-5" dirty="0">
                          <a:solidFill>
                            <a:srgbClr val="4D3A2F"/>
                          </a:solidFill>
                          <a:latin typeface="Bookman Old Style" pitchFamily="18" charset="0"/>
                          <a:cs typeface="Franklin Gothic Book"/>
                        </a:rPr>
                        <a:t> </a:t>
                      </a:r>
                      <a:r>
                        <a:rPr lang="en-IN" sz="2400" dirty="0">
                          <a:solidFill>
                            <a:srgbClr val="4D3A2F"/>
                          </a:solidFill>
                          <a:latin typeface="Bookman Old Style" pitchFamily="18" charset="0"/>
                          <a:cs typeface="Franklin Gothic Book"/>
                        </a:rPr>
                        <a:t>&lt;75%</a:t>
                      </a:r>
                      <a:endParaRPr lang="en-IN" dirty="0">
                        <a:latin typeface="Bookman Old Style"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IN" sz="2400" b="1" dirty="0">
                          <a:solidFill>
                            <a:srgbClr val="4D3A2F"/>
                          </a:solidFill>
                          <a:latin typeface="Bookman Old Style" pitchFamily="18" charset="0"/>
                          <a:cs typeface="Franklin Gothic Book"/>
                        </a:rPr>
                        <a:t>‘C’</a:t>
                      </a:r>
                      <a:endParaRPr lang="en-IN" b="1" dirty="0">
                        <a:latin typeface="Bookman Old Style"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2"/>
                  </a:ext>
                </a:extLst>
              </a:tr>
              <a:tr h="895350">
                <a:tc>
                  <a:txBody>
                    <a:bodyPr/>
                    <a:lstStyle/>
                    <a:p>
                      <a:pPr marL="342900" indent="-342900" algn="l">
                        <a:buFont typeface="Wingdings" pitchFamily="2" charset="2"/>
                        <a:buChar char="v"/>
                      </a:pPr>
                      <a:r>
                        <a:rPr lang="en-IN" sz="2400" dirty="0">
                          <a:solidFill>
                            <a:srgbClr val="4D3A2F"/>
                          </a:solidFill>
                          <a:latin typeface="Bookman Old Style" pitchFamily="18" charset="0"/>
                          <a:cs typeface="Franklin Gothic Book"/>
                        </a:rPr>
                        <a:t>≈</a:t>
                      </a:r>
                      <a:r>
                        <a:rPr lang="en-IN" sz="2400" spc="-15" dirty="0">
                          <a:solidFill>
                            <a:srgbClr val="4D3A2F"/>
                          </a:solidFill>
                          <a:latin typeface="Bookman Old Style" pitchFamily="18" charset="0"/>
                          <a:cs typeface="Franklin Gothic Book"/>
                        </a:rPr>
                        <a:t> </a:t>
                      </a:r>
                      <a:r>
                        <a:rPr lang="en-IN" sz="2400" dirty="0">
                          <a:solidFill>
                            <a:srgbClr val="4D3A2F"/>
                          </a:solidFill>
                          <a:latin typeface="Bookman Old Style" pitchFamily="18" charset="0"/>
                          <a:cs typeface="Franklin Gothic Book"/>
                        </a:rPr>
                        <a:t>40%</a:t>
                      </a:r>
                      <a:r>
                        <a:rPr lang="en-IN" sz="2400" spc="-21" dirty="0">
                          <a:solidFill>
                            <a:srgbClr val="4D3A2F"/>
                          </a:solidFill>
                          <a:latin typeface="Bookman Old Style" pitchFamily="18" charset="0"/>
                          <a:cs typeface="Franklin Gothic Book"/>
                        </a:rPr>
                        <a:t> </a:t>
                      </a:r>
                      <a:r>
                        <a:rPr lang="en-IN" sz="2400" dirty="0">
                          <a:solidFill>
                            <a:srgbClr val="4D3A2F"/>
                          </a:solidFill>
                          <a:latin typeface="Bookman Old Style" pitchFamily="18" charset="0"/>
                          <a:cs typeface="Franklin Gothic Book"/>
                        </a:rPr>
                        <a:t>and &lt;60%</a:t>
                      </a:r>
                      <a:endParaRPr lang="en-IN" dirty="0">
                        <a:latin typeface="Bookman Old Style"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IN" sz="2400" b="1" dirty="0">
                          <a:solidFill>
                            <a:srgbClr val="4D3A2F"/>
                          </a:solidFill>
                          <a:latin typeface="Bookman Old Style" pitchFamily="18" charset="0"/>
                          <a:cs typeface="Franklin Gothic Book"/>
                        </a:rPr>
                        <a:t>‘W’</a:t>
                      </a:r>
                      <a:endParaRPr lang="en-IN" b="1" dirty="0">
                        <a:latin typeface="Bookman Old Style"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3"/>
                  </a:ext>
                </a:extLst>
              </a:tr>
              <a:tr h="895350">
                <a:tc>
                  <a:txBody>
                    <a:bodyPr/>
                    <a:lstStyle/>
                    <a:p>
                      <a:pPr marL="342900" indent="-342900" algn="l">
                        <a:buFont typeface="Wingdings" pitchFamily="2" charset="2"/>
                        <a:buChar char="v"/>
                      </a:pPr>
                      <a:r>
                        <a:rPr lang="en-IN" sz="2400" spc="-5" dirty="0">
                          <a:solidFill>
                            <a:srgbClr val="4D3A2F"/>
                          </a:solidFill>
                          <a:latin typeface="Bookman Old Style" pitchFamily="18" charset="0"/>
                          <a:cs typeface="Franklin Gothic Book"/>
                        </a:rPr>
                        <a:t>&lt;40%</a:t>
                      </a:r>
                      <a:endParaRPr lang="en-IN" dirty="0">
                        <a:latin typeface="Bookman Old Style"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IN" sz="2400" b="1" dirty="0">
                          <a:solidFill>
                            <a:srgbClr val="4D3A2F"/>
                          </a:solidFill>
                          <a:latin typeface="Bookman Old Style" pitchFamily="18" charset="0"/>
                          <a:cs typeface="Franklin Gothic Book"/>
                        </a:rPr>
                        <a:t>‘D’</a:t>
                      </a:r>
                      <a:endParaRPr lang="en-IN" b="1" dirty="0">
                        <a:latin typeface="Bookman Old Style"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4"/>
                  </a:ext>
                </a:extLst>
              </a:tr>
            </a:tbl>
          </a:graphicData>
        </a:graphic>
      </p:graphicFrame>
      <p:pic>
        <p:nvPicPr>
          <p:cNvPr id="7" name="Picture 6"/>
          <p:cNvPicPr>
            <a:picLocks noChangeAspect="1"/>
          </p:cNvPicPr>
          <p:nvPr/>
        </p:nvPicPr>
        <p:blipFill>
          <a:blip r:embed="rId2"/>
          <a:stretch>
            <a:fillRect/>
          </a:stretch>
        </p:blipFill>
        <p:spPr>
          <a:xfrm>
            <a:off x="7975600" y="6096001"/>
            <a:ext cx="1168400" cy="761999"/>
          </a:xfrm>
          <a:prstGeom prst="rect">
            <a:avLst/>
          </a:prstGeom>
        </p:spPr>
      </p:pic>
      <p:sp>
        <p:nvSpPr>
          <p:cNvPr id="8" name="Content Placeholder 4"/>
          <p:cNvSpPr txBox="1">
            <a:spLocks/>
          </p:cNvSpPr>
          <p:nvPr/>
        </p:nvSpPr>
        <p:spPr>
          <a:xfrm>
            <a:off x="7289800" y="6490855"/>
            <a:ext cx="787400" cy="38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None/>
            </a:pPr>
            <a:r>
              <a:rPr lang="en-IN" sz="2400" b="1" dirty="0">
                <a:latin typeface="Bookman Old Style" panose="02050604050505020204" pitchFamily="18" charset="0"/>
              </a:rPr>
              <a:t>9</a:t>
            </a:r>
            <a:endParaRPr lang="en-US" sz="2400" b="1" dirty="0">
              <a:latin typeface="Bookman Old Style" panose="02050604050505020204" pitchFamily="18" charset="0"/>
            </a:endParaRPr>
          </a:p>
        </p:txBody>
      </p:sp>
    </p:spTree>
    <p:extLst>
      <p:ext uri="{BB962C8B-B14F-4D97-AF65-F5344CB8AC3E}">
        <p14:creationId xmlns:p14="http://schemas.microsoft.com/office/powerpoint/2010/main" val="15226652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2367</TotalTime>
  <Words>2908</Words>
  <Application>Microsoft Office PowerPoint</Application>
  <PresentationFormat>On-screen Show (4:3)</PresentationFormat>
  <Paragraphs>376</Paragraphs>
  <Slides>30</Slides>
  <Notes>3</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30</vt:i4>
      </vt:variant>
    </vt:vector>
  </HeadingPairs>
  <TitlesOfParts>
    <vt:vector size="42" baseType="lpstr">
      <vt:lpstr>Arial</vt:lpstr>
      <vt:lpstr>Bookman Old Style</vt:lpstr>
      <vt:lpstr>Calibri</vt:lpstr>
      <vt:lpstr>Cambria</vt:lpstr>
      <vt:lpstr>Franklin Gothic Book</vt:lpstr>
      <vt:lpstr>Mangal</vt:lpstr>
      <vt:lpstr>Tahoma</vt:lpstr>
      <vt:lpstr>Times New Roman</vt:lpstr>
      <vt:lpstr>Verdana</vt:lpstr>
      <vt:lpstr>Vrinda</vt:lpstr>
      <vt:lpstr>Wingdings</vt:lpstr>
      <vt:lpstr>Office Theme</vt:lpstr>
      <vt:lpstr>PowerPoint Presentation</vt:lpstr>
      <vt:lpstr>                  NBA</vt:lpstr>
      <vt:lpstr>PowerPoint Presentation</vt:lpstr>
      <vt:lpstr>PowerPoint Presentation</vt:lpstr>
      <vt:lpstr>Outcome-Based Program Accreditation</vt:lpstr>
      <vt:lpstr> NBA Outcome Based Accreditation Two Tier System</vt:lpstr>
      <vt:lpstr>NBA Visit </vt:lpstr>
      <vt:lpstr>Marks of SAR of UG (Engg.): Tier-I</vt:lpstr>
      <vt:lpstr>Tier – I Grades</vt:lpstr>
      <vt:lpstr>Award of Accreditation UG (Engg.,): Tier-I</vt:lpstr>
      <vt:lpstr>Award of Accreditation UG (Engg.,): Tier-I</vt:lpstr>
      <vt:lpstr>Award of Accreditation for UG (Engg.,): Tier-I</vt:lpstr>
      <vt:lpstr>PowerPoint Presentation</vt:lpstr>
      <vt:lpstr>Award of Accreditation for UG (Engg,): Tier-I</vt:lpstr>
      <vt:lpstr>PowerPoint Presentation</vt:lpstr>
      <vt:lpstr>PowerPoint Presentation</vt:lpstr>
      <vt:lpstr>PowerPoint Presentation</vt:lpstr>
      <vt:lpstr>PowerPoint Presentation</vt:lpstr>
      <vt:lpstr>PowerPoint Presentation</vt:lpstr>
      <vt:lpstr>PowerPoint Presentation</vt:lpstr>
      <vt:lpstr>Role &amp; Responsibilities of Chairman</vt:lpstr>
      <vt:lpstr>Role &amp; Responsibilities of Chairman</vt:lpstr>
      <vt:lpstr>PowerPoint Presentation</vt:lpstr>
      <vt:lpstr>PowerPoint Presentation</vt:lpstr>
      <vt:lpstr>Desirable Attributes of Chairman</vt:lpstr>
      <vt:lpstr>Role &amp; Responsibilities of  Program Evaluators </vt:lpstr>
      <vt:lpstr>Role &amp; Responsibilities of  Program Evaluators </vt:lpstr>
      <vt:lpstr>Attributes of Program Evaluators</vt:lpstr>
      <vt:lpstr>Conflict of interest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ABOUT NBA</dc:title>
  <dc:creator>hp1</dc:creator>
  <cp:lastModifiedBy>MS</cp:lastModifiedBy>
  <cp:revision>357</cp:revision>
  <dcterms:created xsi:type="dcterms:W3CDTF">2006-08-16T00:00:00Z</dcterms:created>
  <dcterms:modified xsi:type="dcterms:W3CDTF">2024-10-09T10:33:49Z</dcterms:modified>
</cp:coreProperties>
</file>